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sldIdLst>
    <p:sldId id="256" r:id="rId2"/>
    <p:sldId id="298" r:id="rId3"/>
    <p:sldId id="299" r:id="rId4"/>
    <p:sldId id="300" r:id="rId5"/>
    <p:sldId id="301" r:id="rId6"/>
    <p:sldId id="302" r:id="rId7"/>
    <p:sldId id="303" r:id="rId8"/>
    <p:sldId id="305" r:id="rId9"/>
    <p:sldId id="304"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2" r:id="rId26"/>
    <p:sldId id="323" r:id="rId27"/>
    <p:sldId id="324" r:id="rId28"/>
    <p:sldId id="325" r:id="rId29"/>
    <p:sldId id="326" r:id="rId30"/>
    <p:sldId id="327" r:id="rId31"/>
    <p:sldId id="329" r:id="rId32"/>
    <p:sldId id="330" r:id="rId33"/>
    <p:sldId id="331" r:id="rId34"/>
    <p:sldId id="332" r:id="rId35"/>
    <p:sldId id="333" r:id="rId36"/>
    <p:sldId id="334" r:id="rId37"/>
    <p:sldId id="335" r:id="rId38"/>
    <p:sldId id="336" r:id="rId39"/>
    <p:sldId id="337" r:id="rId40"/>
    <p:sldId id="338" r:id="rId41"/>
    <p:sldId id="339" r:id="rId42"/>
    <p:sldId id="340" r:id="rId43"/>
    <p:sldId id="341" r:id="rId44"/>
    <p:sldId id="343" r:id="rId45"/>
    <p:sldId id="342" r:id="rId46"/>
    <p:sldId id="344" r:id="rId47"/>
    <p:sldId id="345" r:id="rId48"/>
    <p:sldId id="346" r:id="rId49"/>
    <p:sldId id="347" r:id="rId50"/>
    <p:sldId id="348" r:id="rId51"/>
    <p:sldId id="349" r:id="rId52"/>
    <p:sldId id="297" r:id="rId53"/>
    <p:sldId id="257" r:id="rId54"/>
    <p:sldId id="258" r:id="rId55"/>
    <p:sldId id="259" r:id="rId56"/>
    <p:sldId id="260" r:id="rId57"/>
    <p:sldId id="261" r:id="rId58"/>
    <p:sldId id="262" r:id="rId59"/>
    <p:sldId id="263" r:id="rId60"/>
    <p:sldId id="264" r:id="rId61"/>
    <p:sldId id="265" r:id="rId62"/>
    <p:sldId id="266" r:id="rId63"/>
    <p:sldId id="267" r:id="rId64"/>
    <p:sldId id="268" r:id="rId65"/>
    <p:sldId id="270" r:id="rId66"/>
    <p:sldId id="269" r:id="rId67"/>
    <p:sldId id="271" r:id="rId68"/>
    <p:sldId id="272" r:id="rId69"/>
    <p:sldId id="273" r:id="rId70"/>
    <p:sldId id="274" r:id="rId71"/>
    <p:sldId id="275" r:id="rId72"/>
    <p:sldId id="276" r:id="rId73"/>
    <p:sldId id="277" r:id="rId74"/>
    <p:sldId id="279" r:id="rId75"/>
    <p:sldId id="278" r:id="rId76"/>
    <p:sldId id="280" r:id="rId77"/>
    <p:sldId id="281" r:id="rId78"/>
    <p:sldId id="282" r:id="rId79"/>
    <p:sldId id="283" r:id="rId80"/>
    <p:sldId id="284" r:id="rId81"/>
    <p:sldId id="285" r:id="rId82"/>
    <p:sldId id="286" r:id="rId83"/>
    <p:sldId id="287" r:id="rId84"/>
    <p:sldId id="288" r:id="rId85"/>
    <p:sldId id="289" r:id="rId86"/>
    <p:sldId id="290" r:id="rId87"/>
    <p:sldId id="291" r:id="rId88"/>
    <p:sldId id="292" r:id="rId89"/>
    <p:sldId id="293" r:id="rId90"/>
    <p:sldId id="294" r:id="rId91"/>
    <p:sldId id="295" r:id="rId92"/>
    <p:sldId id="296"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A041EDE-DC8C-4284-96FB-2E62EF513A55}">
          <p14:sldIdLst>
            <p14:sldId id="256"/>
            <p14:sldId id="298"/>
            <p14:sldId id="299"/>
            <p14:sldId id="300"/>
            <p14:sldId id="301"/>
            <p14:sldId id="302"/>
            <p14:sldId id="303"/>
            <p14:sldId id="305"/>
            <p14:sldId id="304"/>
            <p14:sldId id="306"/>
            <p14:sldId id="307"/>
            <p14:sldId id="308"/>
            <p14:sldId id="309"/>
            <p14:sldId id="310"/>
            <p14:sldId id="311"/>
            <p14:sldId id="312"/>
            <p14:sldId id="313"/>
            <p14:sldId id="314"/>
            <p14:sldId id="315"/>
            <p14:sldId id="316"/>
            <p14:sldId id="317"/>
            <p14:sldId id="318"/>
            <p14:sldId id="319"/>
            <p14:sldId id="320"/>
            <p14:sldId id="322"/>
            <p14:sldId id="323"/>
            <p14:sldId id="324"/>
            <p14:sldId id="325"/>
            <p14:sldId id="326"/>
            <p14:sldId id="327"/>
            <p14:sldId id="329"/>
            <p14:sldId id="330"/>
            <p14:sldId id="331"/>
            <p14:sldId id="332"/>
            <p14:sldId id="333"/>
            <p14:sldId id="334"/>
            <p14:sldId id="335"/>
            <p14:sldId id="336"/>
            <p14:sldId id="337"/>
            <p14:sldId id="338"/>
            <p14:sldId id="339"/>
            <p14:sldId id="340"/>
            <p14:sldId id="341"/>
            <p14:sldId id="343"/>
            <p14:sldId id="342"/>
            <p14:sldId id="344"/>
            <p14:sldId id="345"/>
            <p14:sldId id="346"/>
            <p14:sldId id="347"/>
            <p14:sldId id="348"/>
            <p14:sldId id="349"/>
            <p14:sldId id="297"/>
            <p14:sldId id="257"/>
            <p14:sldId id="258"/>
            <p14:sldId id="259"/>
            <p14:sldId id="260"/>
            <p14:sldId id="261"/>
            <p14:sldId id="262"/>
            <p14:sldId id="263"/>
            <p14:sldId id="264"/>
            <p14:sldId id="265"/>
            <p14:sldId id="266"/>
            <p14:sldId id="267"/>
            <p14:sldId id="268"/>
            <p14:sldId id="270"/>
            <p14:sldId id="269"/>
            <p14:sldId id="271"/>
            <p14:sldId id="272"/>
            <p14:sldId id="273"/>
            <p14:sldId id="274"/>
            <p14:sldId id="275"/>
            <p14:sldId id="276"/>
            <p14:sldId id="277"/>
            <p14:sldId id="279"/>
            <p14:sldId id="278"/>
            <p14:sldId id="280"/>
            <p14:sldId id="281"/>
            <p14:sldId id="282"/>
            <p14:sldId id="283"/>
            <p14:sldId id="284"/>
            <p14:sldId id="285"/>
            <p14:sldId id="286"/>
            <p14:sldId id="287"/>
            <p14:sldId id="288"/>
            <p14:sldId id="289"/>
            <p14:sldId id="290"/>
            <p14:sldId id="291"/>
            <p14:sldId id="292"/>
            <p14:sldId id="293"/>
            <p14:sldId id="294"/>
            <p14:sldId id="295"/>
            <p14:sldId id="29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DCFF0A-26F4-446D-A231-B284FA4C93B1}" v="17" dt="2023-03-02T00:28:35.6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76901" autoAdjust="0"/>
  </p:normalViewPr>
  <p:slideViewPr>
    <p:cSldViewPr snapToGrid="0">
      <p:cViewPr>
        <p:scale>
          <a:sx n="27" d="100"/>
          <a:sy n="27" d="100"/>
        </p:scale>
        <p:origin x="741" y="14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customXml" Target="../customXml/item2.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microsoft.com/office/2016/11/relationships/changesInfo" Target="changesInfos/changesInfo1.xml"/><Relationship Id="rId10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lix Pulido" userId="112c680c-a55b-4610-a234-d4e228554882" providerId="ADAL" clId="{F4DCFF0A-26F4-446D-A231-B284FA4C93B1}"/>
    <pc:docChg chg="undo redo custSel addSld delSld modSld modSection">
      <pc:chgData name="Felix Pulido" userId="112c680c-a55b-4610-a234-d4e228554882" providerId="ADAL" clId="{F4DCFF0A-26F4-446D-A231-B284FA4C93B1}" dt="2023-03-02T00:29:23.754" v="4818" actId="20577"/>
      <pc:docMkLst>
        <pc:docMk/>
      </pc:docMkLst>
      <pc:sldChg chg="modSp mod">
        <pc:chgData name="Felix Pulido" userId="112c680c-a55b-4610-a234-d4e228554882" providerId="ADAL" clId="{F4DCFF0A-26F4-446D-A231-B284FA4C93B1}" dt="2023-03-01T22:49:26.110" v="1800" actId="6549"/>
        <pc:sldMkLst>
          <pc:docMk/>
          <pc:sldMk cId="3685983317" sldId="264"/>
        </pc:sldMkLst>
        <pc:spChg chg="mod">
          <ac:chgData name="Felix Pulido" userId="112c680c-a55b-4610-a234-d4e228554882" providerId="ADAL" clId="{F4DCFF0A-26F4-446D-A231-B284FA4C93B1}" dt="2023-03-01T22:49:26.110" v="1800" actId="6549"/>
          <ac:spMkLst>
            <pc:docMk/>
            <pc:sldMk cId="3685983317" sldId="264"/>
            <ac:spMk id="2" creationId="{81D31438-52F3-2694-03BE-55A18341395A}"/>
          </ac:spMkLst>
        </pc:spChg>
      </pc:sldChg>
      <pc:sldChg chg="modSp mod">
        <pc:chgData name="Felix Pulido" userId="112c680c-a55b-4610-a234-d4e228554882" providerId="ADAL" clId="{F4DCFF0A-26F4-446D-A231-B284FA4C93B1}" dt="2023-03-01T22:49:36.229" v="1801" actId="113"/>
        <pc:sldMkLst>
          <pc:docMk/>
          <pc:sldMk cId="3132115288" sldId="273"/>
        </pc:sldMkLst>
        <pc:spChg chg="mod">
          <ac:chgData name="Felix Pulido" userId="112c680c-a55b-4610-a234-d4e228554882" providerId="ADAL" clId="{F4DCFF0A-26F4-446D-A231-B284FA4C93B1}" dt="2023-03-01T22:49:36.229" v="1801" actId="113"/>
          <ac:spMkLst>
            <pc:docMk/>
            <pc:sldMk cId="3132115288" sldId="273"/>
            <ac:spMk id="2" creationId="{C6DC5C55-284E-4BAA-2903-1F5C15150EEB}"/>
          </ac:spMkLst>
        </pc:spChg>
      </pc:sldChg>
      <pc:sldChg chg="addSp modSp mod modClrScheme chgLayout">
        <pc:chgData name="Felix Pulido" userId="112c680c-a55b-4610-a234-d4e228554882" providerId="ADAL" clId="{F4DCFF0A-26F4-446D-A231-B284FA4C93B1}" dt="2023-03-01T21:14:05.532" v="17" actId="700"/>
        <pc:sldMkLst>
          <pc:docMk/>
          <pc:sldMk cId="2099559954" sldId="302"/>
        </pc:sldMkLst>
        <pc:spChg chg="mod ord">
          <ac:chgData name="Felix Pulido" userId="112c680c-a55b-4610-a234-d4e228554882" providerId="ADAL" clId="{F4DCFF0A-26F4-446D-A231-B284FA4C93B1}" dt="2023-03-01T21:14:05.532" v="17" actId="700"/>
          <ac:spMkLst>
            <pc:docMk/>
            <pc:sldMk cId="2099559954" sldId="302"/>
            <ac:spMk id="2" creationId="{84708DB9-CAE6-4594-7506-8E1C470B2140}"/>
          </ac:spMkLst>
        </pc:spChg>
        <pc:spChg chg="add mod ord">
          <ac:chgData name="Felix Pulido" userId="112c680c-a55b-4610-a234-d4e228554882" providerId="ADAL" clId="{F4DCFF0A-26F4-446D-A231-B284FA4C93B1}" dt="2023-03-01T21:14:05.532" v="17" actId="700"/>
          <ac:spMkLst>
            <pc:docMk/>
            <pc:sldMk cId="2099559954" sldId="302"/>
            <ac:spMk id="3" creationId="{25CB40DD-8C80-4681-8B83-AD848A29ECAF}"/>
          </ac:spMkLst>
        </pc:spChg>
      </pc:sldChg>
      <pc:sldChg chg="addSp delSp modSp mod modClrScheme chgLayout">
        <pc:chgData name="Felix Pulido" userId="112c680c-a55b-4610-a234-d4e228554882" providerId="ADAL" clId="{F4DCFF0A-26F4-446D-A231-B284FA4C93B1}" dt="2023-03-01T21:14:39.612" v="66" actId="20577"/>
        <pc:sldMkLst>
          <pc:docMk/>
          <pc:sldMk cId="4020429412" sldId="303"/>
        </pc:sldMkLst>
        <pc:spChg chg="del mod ord">
          <ac:chgData name="Felix Pulido" userId="112c680c-a55b-4610-a234-d4e228554882" providerId="ADAL" clId="{F4DCFF0A-26F4-446D-A231-B284FA4C93B1}" dt="2023-03-01T21:14:21.354" v="18" actId="700"/>
          <ac:spMkLst>
            <pc:docMk/>
            <pc:sldMk cId="4020429412" sldId="303"/>
            <ac:spMk id="2" creationId="{1B86C0EB-AD14-587E-8C77-056764BF129D}"/>
          </ac:spMkLst>
        </pc:spChg>
        <pc:spChg chg="add mod ord">
          <ac:chgData name="Felix Pulido" userId="112c680c-a55b-4610-a234-d4e228554882" providerId="ADAL" clId="{F4DCFF0A-26F4-446D-A231-B284FA4C93B1}" dt="2023-03-01T21:14:25.151" v="29" actId="20577"/>
          <ac:spMkLst>
            <pc:docMk/>
            <pc:sldMk cId="4020429412" sldId="303"/>
            <ac:spMk id="3" creationId="{89A3E7B9-F05A-4A65-5D08-1B893137ABED}"/>
          </ac:spMkLst>
        </pc:spChg>
        <pc:spChg chg="add mod ord">
          <ac:chgData name="Felix Pulido" userId="112c680c-a55b-4610-a234-d4e228554882" providerId="ADAL" clId="{F4DCFF0A-26F4-446D-A231-B284FA4C93B1}" dt="2023-03-01T21:14:39.612" v="66" actId="20577"/>
          <ac:spMkLst>
            <pc:docMk/>
            <pc:sldMk cId="4020429412" sldId="303"/>
            <ac:spMk id="4" creationId="{E1CF7B1E-3420-72AD-2849-9D9BD556D6C2}"/>
          </ac:spMkLst>
        </pc:spChg>
      </pc:sldChg>
      <pc:sldChg chg="modSp new mod modNotesTx">
        <pc:chgData name="Felix Pulido" userId="112c680c-a55b-4610-a234-d4e228554882" providerId="ADAL" clId="{F4DCFF0A-26F4-446D-A231-B284FA4C93B1}" dt="2023-03-01T21:18:05.230" v="349"/>
        <pc:sldMkLst>
          <pc:docMk/>
          <pc:sldMk cId="3527129420" sldId="304"/>
        </pc:sldMkLst>
        <pc:spChg chg="mod">
          <ac:chgData name="Felix Pulido" userId="112c680c-a55b-4610-a234-d4e228554882" providerId="ADAL" clId="{F4DCFF0A-26F4-446D-A231-B284FA4C93B1}" dt="2023-03-01T21:17:18.918" v="238" actId="20577"/>
          <ac:spMkLst>
            <pc:docMk/>
            <pc:sldMk cId="3527129420" sldId="304"/>
            <ac:spMk id="2" creationId="{CA6D224B-1B3B-555B-B0FE-11424CEA6AF5}"/>
          </ac:spMkLst>
        </pc:spChg>
        <pc:spChg chg="mod">
          <ac:chgData name="Felix Pulido" userId="112c680c-a55b-4610-a234-d4e228554882" providerId="ADAL" clId="{F4DCFF0A-26F4-446D-A231-B284FA4C93B1}" dt="2023-03-01T21:17:58.711" v="348" actId="20577"/>
          <ac:spMkLst>
            <pc:docMk/>
            <pc:sldMk cId="3527129420" sldId="304"/>
            <ac:spMk id="3" creationId="{BC6D281C-E309-7594-882D-14E2D7785D98}"/>
          </ac:spMkLst>
        </pc:spChg>
      </pc:sldChg>
      <pc:sldChg chg="addSp delSp modSp add mod">
        <pc:chgData name="Felix Pulido" userId="112c680c-a55b-4610-a234-d4e228554882" providerId="ADAL" clId="{F4DCFF0A-26F4-446D-A231-B284FA4C93B1}" dt="2023-03-01T21:16:21.060" v="167" actId="478"/>
        <pc:sldMkLst>
          <pc:docMk/>
          <pc:sldMk cId="51648232" sldId="305"/>
        </pc:sldMkLst>
        <pc:spChg chg="mod">
          <ac:chgData name="Felix Pulido" userId="112c680c-a55b-4610-a234-d4e228554882" providerId="ADAL" clId="{F4DCFF0A-26F4-446D-A231-B284FA4C93B1}" dt="2023-03-01T21:15:52.617" v="79" actId="20577"/>
          <ac:spMkLst>
            <pc:docMk/>
            <pc:sldMk cId="51648232" sldId="305"/>
            <ac:spMk id="3" creationId="{B9A509F8-1FBE-331C-5551-6BF8C30AF2E6}"/>
          </ac:spMkLst>
        </pc:spChg>
        <pc:spChg chg="add mod">
          <ac:chgData name="Felix Pulido" userId="112c680c-a55b-4610-a234-d4e228554882" providerId="ADAL" clId="{F4DCFF0A-26F4-446D-A231-B284FA4C93B1}" dt="2023-03-01T21:16:21.060" v="167" actId="478"/>
          <ac:spMkLst>
            <pc:docMk/>
            <pc:sldMk cId="51648232" sldId="305"/>
            <ac:spMk id="4" creationId="{0B4337BE-3961-1B87-E857-F3EE8A52B040}"/>
          </ac:spMkLst>
        </pc:spChg>
        <pc:spChg chg="mod">
          <ac:chgData name="Felix Pulido" userId="112c680c-a55b-4610-a234-d4e228554882" providerId="ADAL" clId="{F4DCFF0A-26F4-446D-A231-B284FA4C93B1}" dt="2023-03-01T21:16:17.029" v="166" actId="20577"/>
          <ac:spMkLst>
            <pc:docMk/>
            <pc:sldMk cId="51648232" sldId="305"/>
            <ac:spMk id="5" creationId="{D78295BE-3A29-45B2-1F21-D28662D8D1AF}"/>
          </ac:spMkLst>
        </pc:spChg>
        <pc:picChg chg="del">
          <ac:chgData name="Felix Pulido" userId="112c680c-a55b-4610-a234-d4e228554882" providerId="ADAL" clId="{F4DCFF0A-26F4-446D-A231-B284FA4C93B1}" dt="2023-03-01T21:16:21.060" v="167" actId="478"/>
          <ac:picMkLst>
            <pc:docMk/>
            <pc:sldMk cId="51648232" sldId="305"/>
            <ac:picMk id="6" creationId="{1DF36A87-7919-E4BC-D13D-BC0F0964BCB6}"/>
          </ac:picMkLst>
        </pc:picChg>
      </pc:sldChg>
      <pc:sldChg chg="modSp new mod modNotesTx">
        <pc:chgData name="Felix Pulido" userId="112c680c-a55b-4610-a234-d4e228554882" providerId="ADAL" clId="{F4DCFF0A-26F4-446D-A231-B284FA4C93B1}" dt="2023-03-01T21:37:49.462" v="412" actId="27636"/>
        <pc:sldMkLst>
          <pc:docMk/>
          <pc:sldMk cId="2297001986" sldId="306"/>
        </pc:sldMkLst>
        <pc:spChg chg="mod">
          <ac:chgData name="Felix Pulido" userId="112c680c-a55b-4610-a234-d4e228554882" providerId="ADAL" clId="{F4DCFF0A-26F4-446D-A231-B284FA4C93B1}" dt="2023-03-01T21:36:21.821" v="396" actId="20577"/>
          <ac:spMkLst>
            <pc:docMk/>
            <pc:sldMk cId="2297001986" sldId="306"/>
            <ac:spMk id="2" creationId="{29398CFC-2E73-04F6-60A3-A2373D792EDA}"/>
          </ac:spMkLst>
        </pc:spChg>
        <pc:spChg chg="mod">
          <ac:chgData name="Felix Pulido" userId="112c680c-a55b-4610-a234-d4e228554882" providerId="ADAL" clId="{F4DCFF0A-26F4-446D-A231-B284FA4C93B1}" dt="2023-03-01T21:37:49.462" v="412" actId="27636"/>
          <ac:spMkLst>
            <pc:docMk/>
            <pc:sldMk cId="2297001986" sldId="306"/>
            <ac:spMk id="3" creationId="{CD50F225-E72B-9880-65B5-F3FC2B7E9678}"/>
          </ac:spMkLst>
        </pc:spChg>
      </pc:sldChg>
      <pc:sldChg chg="addSp delSp modSp new mod modClrScheme chgLayout modNotesTx">
        <pc:chgData name="Felix Pulido" userId="112c680c-a55b-4610-a234-d4e228554882" providerId="ADAL" clId="{F4DCFF0A-26F4-446D-A231-B284FA4C93B1}" dt="2023-03-01T21:38:32.950" v="433"/>
        <pc:sldMkLst>
          <pc:docMk/>
          <pc:sldMk cId="1816423748" sldId="307"/>
        </pc:sldMkLst>
        <pc:spChg chg="del mod ord">
          <ac:chgData name="Felix Pulido" userId="112c680c-a55b-4610-a234-d4e228554882" providerId="ADAL" clId="{F4DCFF0A-26F4-446D-A231-B284FA4C93B1}" dt="2023-03-01T21:38:18.843" v="414" actId="700"/>
          <ac:spMkLst>
            <pc:docMk/>
            <pc:sldMk cId="1816423748" sldId="307"/>
            <ac:spMk id="2" creationId="{42266142-E665-4DF9-6A6E-067EC4CC9136}"/>
          </ac:spMkLst>
        </pc:spChg>
        <pc:spChg chg="del">
          <ac:chgData name="Felix Pulido" userId="112c680c-a55b-4610-a234-d4e228554882" providerId="ADAL" clId="{F4DCFF0A-26F4-446D-A231-B284FA4C93B1}" dt="2023-03-01T21:38:18.843" v="414" actId="700"/>
          <ac:spMkLst>
            <pc:docMk/>
            <pc:sldMk cId="1816423748" sldId="307"/>
            <ac:spMk id="3" creationId="{638765CD-67EE-2752-8AAE-5BAE6C44AD58}"/>
          </ac:spMkLst>
        </pc:spChg>
        <pc:spChg chg="add mod ord">
          <ac:chgData name="Felix Pulido" userId="112c680c-a55b-4610-a234-d4e228554882" providerId="ADAL" clId="{F4DCFF0A-26F4-446D-A231-B284FA4C93B1}" dt="2023-03-01T21:38:25.572" v="432" actId="20577"/>
          <ac:spMkLst>
            <pc:docMk/>
            <pc:sldMk cId="1816423748" sldId="307"/>
            <ac:spMk id="4" creationId="{FA08BAFE-5064-1A84-E9B8-9E3BAB7EDBF4}"/>
          </ac:spMkLst>
        </pc:spChg>
      </pc:sldChg>
      <pc:sldChg chg="addSp delSp modSp new mod modClrScheme chgLayout modNotesTx">
        <pc:chgData name="Felix Pulido" userId="112c680c-a55b-4610-a234-d4e228554882" providerId="ADAL" clId="{F4DCFF0A-26F4-446D-A231-B284FA4C93B1}" dt="2023-03-01T21:44:14.657" v="610" actId="20577"/>
        <pc:sldMkLst>
          <pc:docMk/>
          <pc:sldMk cId="1299869570" sldId="308"/>
        </pc:sldMkLst>
        <pc:spChg chg="del mod ord">
          <ac:chgData name="Felix Pulido" userId="112c680c-a55b-4610-a234-d4e228554882" providerId="ADAL" clId="{F4DCFF0A-26F4-446D-A231-B284FA4C93B1}" dt="2023-03-01T21:42:50.219" v="435" actId="700"/>
          <ac:spMkLst>
            <pc:docMk/>
            <pc:sldMk cId="1299869570" sldId="308"/>
            <ac:spMk id="2" creationId="{34ED9341-58AD-AD7D-3BD4-22D58EEB4167}"/>
          </ac:spMkLst>
        </pc:spChg>
        <pc:spChg chg="add del mod ord">
          <ac:chgData name="Felix Pulido" userId="112c680c-a55b-4610-a234-d4e228554882" providerId="ADAL" clId="{F4DCFF0A-26F4-446D-A231-B284FA4C93B1}" dt="2023-03-01T21:42:57.206" v="436" actId="700"/>
          <ac:spMkLst>
            <pc:docMk/>
            <pc:sldMk cId="1299869570" sldId="308"/>
            <ac:spMk id="3" creationId="{C1224036-596F-9991-4E32-A1DE5AA11ADF}"/>
          </ac:spMkLst>
        </pc:spChg>
        <pc:spChg chg="add del mod ord">
          <ac:chgData name="Felix Pulido" userId="112c680c-a55b-4610-a234-d4e228554882" providerId="ADAL" clId="{F4DCFF0A-26F4-446D-A231-B284FA4C93B1}" dt="2023-03-01T21:42:57.206" v="436" actId="700"/>
          <ac:spMkLst>
            <pc:docMk/>
            <pc:sldMk cId="1299869570" sldId="308"/>
            <ac:spMk id="4" creationId="{F3EB4C3E-D34D-C2C5-8CFF-BEC76B6FDB6C}"/>
          </ac:spMkLst>
        </pc:spChg>
        <pc:spChg chg="add mod ord">
          <ac:chgData name="Felix Pulido" userId="112c680c-a55b-4610-a234-d4e228554882" providerId="ADAL" clId="{F4DCFF0A-26F4-446D-A231-B284FA4C93B1}" dt="2023-03-01T21:43:10.383" v="461" actId="20577"/>
          <ac:spMkLst>
            <pc:docMk/>
            <pc:sldMk cId="1299869570" sldId="308"/>
            <ac:spMk id="5" creationId="{85A13D40-F0B9-EED4-8130-56C0ADF7FF5E}"/>
          </ac:spMkLst>
        </pc:spChg>
        <pc:spChg chg="add mod ord">
          <ac:chgData name="Felix Pulido" userId="112c680c-a55b-4610-a234-d4e228554882" providerId="ADAL" clId="{F4DCFF0A-26F4-446D-A231-B284FA4C93B1}" dt="2023-03-01T21:44:02.467" v="606" actId="20577"/>
          <ac:spMkLst>
            <pc:docMk/>
            <pc:sldMk cId="1299869570" sldId="308"/>
            <ac:spMk id="6" creationId="{FCC6A0AE-F5BB-1BD5-6215-B233E97FD480}"/>
          </ac:spMkLst>
        </pc:spChg>
      </pc:sldChg>
      <pc:sldChg chg="delSp modSp new mod modClrScheme chgLayout modNotesTx">
        <pc:chgData name="Felix Pulido" userId="112c680c-a55b-4610-a234-d4e228554882" providerId="ADAL" clId="{F4DCFF0A-26F4-446D-A231-B284FA4C93B1}" dt="2023-03-01T21:44:50.312" v="652" actId="700"/>
        <pc:sldMkLst>
          <pc:docMk/>
          <pc:sldMk cId="3353334471" sldId="309"/>
        </pc:sldMkLst>
        <pc:spChg chg="mod ord">
          <ac:chgData name="Felix Pulido" userId="112c680c-a55b-4610-a234-d4e228554882" providerId="ADAL" clId="{F4DCFF0A-26F4-446D-A231-B284FA4C93B1}" dt="2023-03-01T21:44:50.312" v="652" actId="700"/>
          <ac:spMkLst>
            <pc:docMk/>
            <pc:sldMk cId="3353334471" sldId="309"/>
            <ac:spMk id="2" creationId="{4758F637-730D-1D10-CCB0-528AB6A56D7D}"/>
          </ac:spMkLst>
        </pc:spChg>
        <pc:spChg chg="del">
          <ac:chgData name="Felix Pulido" userId="112c680c-a55b-4610-a234-d4e228554882" providerId="ADAL" clId="{F4DCFF0A-26F4-446D-A231-B284FA4C93B1}" dt="2023-03-01T21:44:50.312" v="652" actId="700"/>
          <ac:spMkLst>
            <pc:docMk/>
            <pc:sldMk cId="3353334471" sldId="309"/>
            <ac:spMk id="3" creationId="{13FFFD79-B00F-5284-F37E-C61E60270043}"/>
          </ac:spMkLst>
        </pc:spChg>
      </pc:sldChg>
      <pc:sldChg chg="addSp delSp modSp new mod modClrScheme chgLayout">
        <pc:chgData name="Felix Pulido" userId="112c680c-a55b-4610-a234-d4e228554882" providerId="ADAL" clId="{F4DCFF0A-26F4-446D-A231-B284FA4C93B1}" dt="2023-03-01T21:46:17.304" v="710" actId="20577"/>
        <pc:sldMkLst>
          <pc:docMk/>
          <pc:sldMk cId="2848441260" sldId="310"/>
        </pc:sldMkLst>
        <pc:spChg chg="del mod ord">
          <ac:chgData name="Felix Pulido" userId="112c680c-a55b-4610-a234-d4e228554882" providerId="ADAL" clId="{F4DCFF0A-26F4-446D-A231-B284FA4C93B1}" dt="2023-03-01T21:45:40.551" v="654" actId="700"/>
          <ac:spMkLst>
            <pc:docMk/>
            <pc:sldMk cId="2848441260" sldId="310"/>
            <ac:spMk id="2" creationId="{E16C8F2D-3066-4AC7-510D-78344F5C58F7}"/>
          </ac:spMkLst>
        </pc:spChg>
        <pc:spChg chg="add mod ord">
          <ac:chgData name="Felix Pulido" userId="112c680c-a55b-4610-a234-d4e228554882" providerId="ADAL" clId="{F4DCFF0A-26F4-446D-A231-B284FA4C93B1}" dt="2023-03-01T21:46:17.304" v="710" actId="20577"/>
          <ac:spMkLst>
            <pc:docMk/>
            <pc:sldMk cId="2848441260" sldId="310"/>
            <ac:spMk id="3" creationId="{05264A5B-CB48-69E9-8E56-4C46C2C05B05}"/>
          </ac:spMkLst>
        </pc:spChg>
        <pc:spChg chg="add mod ord">
          <ac:chgData name="Felix Pulido" userId="112c680c-a55b-4610-a234-d4e228554882" providerId="ADAL" clId="{F4DCFF0A-26F4-446D-A231-B284FA4C93B1}" dt="2023-03-01T21:45:40.551" v="654" actId="700"/>
          <ac:spMkLst>
            <pc:docMk/>
            <pc:sldMk cId="2848441260" sldId="310"/>
            <ac:spMk id="4" creationId="{064FAF90-8BEC-7864-5C31-A231578DB24C}"/>
          </ac:spMkLst>
        </pc:spChg>
      </pc:sldChg>
      <pc:sldChg chg="addSp delSp modSp new mod setBg modClrScheme chgLayout modNotesTx">
        <pc:chgData name="Felix Pulido" userId="112c680c-a55b-4610-a234-d4e228554882" providerId="ADAL" clId="{F4DCFF0A-26F4-446D-A231-B284FA4C93B1}" dt="2023-03-01T21:49:31.389" v="755"/>
        <pc:sldMkLst>
          <pc:docMk/>
          <pc:sldMk cId="2619916620" sldId="311"/>
        </pc:sldMkLst>
        <pc:spChg chg="del mod ord">
          <ac:chgData name="Felix Pulido" userId="112c680c-a55b-4610-a234-d4e228554882" providerId="ADAL" clId="{F4DCFF0A-26F4-446D-A231-B284FA4C93B1}" dt="2023-03-01T21:48:40.662" v="712" actId="700"/>
          <ac:spMkLst>
            <pc:docMk/>
            <pc:sldMk cId="2619916620" sldId="311"/>
            <ac:spMk id="2" creationId="{AE6CFEE3-D5E3-3743-D7E8-00E206C7520B}"/>
          </ac:spMkLst>
        </pc:spChg>
        <pc:spChg chg="del mod ord">
          <ac:chgData name="Felix Pulido" userId="112c680c-a55b-4610-a234-d4e228554882" providerId="ADAL" clId="{F4DCFF0A-26F4-446D-A231-B284FA4C93B1}" dt="2023-03-01T21:48:40.662" v="712" actId="700"/>
          <ac:spMkLst>
            <pc:docMk/>
            <pc:sldMk cId="2619916620" sldId="311"/>
            <ac:spMk id="3" creationId="{446BBC81-13A4-1C20-A02B-9B96B5E89D21}"/>
          </ac:spMkLst>
        </pc:spChg>
        <pc:spChg chg="add mod ord">
          <ac:chgData name="Felix Pulido" userId="112c680c-a55b-4610-a234-d4e228554882" providerId="ADAL" clId="{F4DCFF0A-26F4-446D-A231-B284FA4C93B1}" dt="2023-03-01T21:49:26.577" v="754" actId="700"/>
          <ac:spMkLst>
            <pc:docMk/>
            <pc:sldMk cId="2619916620" sldId="311"/>
            <ac:spMk id="4" creationId="{1F8699BE-0B1B-BD04-20A3-D151E5FC5C3F}"/>
          </ac:spMkLst>
        </pc:spChg>
        <pc:spChg chg="add del mod ord">
          <ac:chgData name="Felix Pulido" userId="112c680c-a55b-4610-a234-d4e228554882" providerId="ADAL" clId="{F4DCFF0A-26F4-446D-A231-B284FA4C93B1}" dt="2023-03-01T21:49:26.577" v="754" actId="700"/>
          <ac:spMkLst>
            <pc:docMk/>
            <pc:sldMk cId="2619916620" sldId="311"/>
            <ac:spMk id="5" creationId="{D3D608CE-EA5C-DB17-F89F-314EB3B29917}"/>
          </ac:spMkLst>
        </pc:spChg>
        <pc:spChg chg="add del">
          <ac:chgData name="Felix Pulido" userId="112c680c-a55b-4610-a234-d4e228554882" providerId="ADAL" clId="{F4DCFF0A-26F4-446D-A231-B284FA4C93B1}" dt="2023-03-01T21:48:44.866" v="714" actId="26606"/>
          <ac:spMkLst>
            <pc:docMk/>
            <pc:sldMk cId="2619916620" sldId="311"/>
            <ac:spMk id="10" creationId="{09588DA8-065E-4F6F-8EFD-43104AB2E0CF}"/>
          </ac:spMkLst>
        </pc:spChg>
        <pc:spChg chg="add del">
          <ac:chgData name="Felix Pulido" userId="112c680c-a55b-4610-a234-d4e228554882" providerId="ADAL" clId="{F4DCFF0A-26F4-446D-A231-B284FA4C93B1}" dt="2023-03-01T21:48:44.866" v="714" actId="26606"/>
          <ac:spMkLst>
            <pc:docMk/>
            <pc:sldMk cId="2619916620" sldId="311"/>
            <ac:spMk id="12" creationId="{C4285719-470E-454C-AF62-8323075F1F5B}"/>
          </ac:spMkLst>
        </pc:spChg>
        <pc:spChg chg="add del">
          <ac:chgData name="Felix Pulido" userId="112c680c-a55b-4610-a234-d4e228554882" providerId="ADAL" clId="{F4DCFF0A-26F4-446D-A231-B284FA4C93B1}" dt="2023-03-01T21:48:44.866" v="714" actId="26606"/>
          <ac:spMkLst>
            <pc:docMk/>
            <pc:sldMk cId="2619916620" sldId="311"/>
            <ac:spMk id="14" creationId="{CD9FE4EF-C4D8-49A0-B2FF-81D8DB7D8A24}"/>
          </ac:spMkLst>
        </pc:spChg>
        <pc:spChg chg="add del">
          <ac:chgData name="Felix Pulido" userId="112c680c-a55b-4610-a234-d4e228554882" providerId="ADAL" clId="{F4DCFF0A-26F4-446D-A231-B284FA4C93B1}" dt="2023-03-01T21:48:44.866" v="714" actId="26606"/>
          <ac:spMkLst>
            <pc:docMk/>
            <pc:sldMk cId="2619916620" sldId="311"/>
            <ac:spMk id="16" creationId="{4300840D-0A0B-4512-BACA-B439D5B9C57C}"/>
          </ac:spMkLst>
        </pc:spChg>
        <pc:spChg chg="add del">
          <ac:chgData name="Felix Pulido" userId="112c680c-a55b-4610-a234-d4e228554882" providerId="ADAL" clId="{F4DCFF0A-26F4-446D-A231-B284FA4C93B1}" dt="2023-03-01T21:48:44.866" v="714" actId="26606"/>
          <ac:spMkLst>
            <pc:docMk/>
            <pc:sldMk cId="2619916620" sldId="311"/>
            <ac:spMk id="18" creationId="{D2B78728-A580-49A7-84F9-6EF6F583ADE0}"/>
          </ac:spMkLst>
        </pc:spChg>
        <pc:spChg chg="add del">
          <ac:chgData name="Felix Pulido" userId="112c680c-a55b-4610-a234-d4e228554882" providerId="ADAL" clId="{F4DCFF0A-26F4-446D-A231-B284FA4C93B1}" dt="2023-03-01T21:48:44.866" v="714" actId="26606"/>
          <ac:spMkLst>
            <pc:docMk/>
            <pc:sldMk cId="2619916620" sldId="311"/>
            <ac:spMk id="20" creationId="{38FAA1A1-D861-433F-88FA-1E9D6FD31D11}"/>
          </ac:spMkLst>
        </pc:spChg>
        <pc:spChg chg="add del">
          <ac:chgData name="Felix Pulido" userId="112c680c-a55b-4610-a234-d4e228554882" providerId="ADAL" clId="{F4DCFF0A-26F4-446D-A231-B284FA4C93B1}" dt="2023-03-01T21:48:44.866" v="714" actId="26606"/>
          <ac:spMkLst>
            <pc:docMk/>
            <pc:sldMk cId="2619916620" sldId="311"/>
            <ac:spMk id="22" creationId="{8D71EDA1-87BF-4D5D-AB79-F346FD19278A}"/>
          </ac:spMkLst>
        </pc:spChg>
      </pc:sldChg>
      <pc:sldChg chg="addSp delSp modSp new mod modClrScheme chgLayout">
        <pc:chgData name="Felix Pulido" userId="112c680c-a55b-4610-a234-d4e228554882" providerId="ADAL" clId="{F4DCFF0A-26F4-446D-A231-B284FA4C93B1}" dt="2023-03-01T22:00:01.371" v="899" actId="20577"/>
        <pc:sldMkLst>
          <pc:docMk/>
          <pc:sldMk cId="2835199177" sldId="312"/>
        </pc:sldMkLst>
        <pc:spChg chg="del mod ord">
          <ac:chgData name="Felix Pulido" userId="112c680c-a55b-4610-a234-d4e228554882" providerId="ADAL" clId="{F4DCFF0A-26F4-446D-A231-B284FA4C93B1}" dt="2023-03-01T21:49:46.968" v="757" actId="700"/>
          <ac:spMkLst>
            <pc:docMk/>
            <pc:sldMk cId="2835199177" sldId="312"/>
            <ac:spMk id="2" creationId="{DAC020C2-3338-E94F-C181-B848C47F082D}"/>
          </ac:spMkLst>
        </pc:spChg>
        <pc:spChg chg="add mod ord">
          <ac:chgData name="Felix Pulido" userId="112c680c-a55b-4610-a234-d4e228554882" providerId="ADAL" clId="{F4DCFF0A-26F4-446D-A231-B284FA4C93B1}" dt="2023-03-01T22:00:01.371" v="899" actId="20577"/>
          <ac:spMkLst>
            <pc:docMk/>
            <pc:sldMk cId="2835199177" sldId="312"/>
            <ac:spMk id="3" creationId="{1D6E9AD4-D097-7BF5-9C8F-EF1010EAA1DA}"/>
          </ac:spMkLst>
        </pc:spChg>
        <pc:spChg chg="add mod ord">
          <ac:chgData name="Felix Pulido" userId="112c680c-a55b-4610-a234-d4e228554882" providerId="ADAL" clId="{F4DCFF0A-26F4-446D-A231-B284FA4C93B1}" dt="2023-03-01T21:50:54.436" v="786" actId="700"/>
          <ac:spMkLst>
            <pc:docMk/>
            <pc:sldMk cId="2835199177" sldId="312"/>
            <ac:spMk id="4" creationId="{8BE444E2-089F-9C22-FE5E-0FF33798318A}"/>
          </ac:spMkLst>
        </pc:spChg>
        <pc:spChg chg="add mod ord">
          <ac:chgData name="Felix Pulido" userId="112c680c-a55b-4610-a234-d4e228554882" providerId="ADAL" clId="{F4DCFF0A-26F4-446D-A231-B284FA4C93B1}" dt="2023-03-01T21:51:01.709" v="797" actId="20577"/>
          <ac:spMkLst>
            <pc:docMk/>
            <pc:sldMk cId="2835199177" sldId="312"/>
            <ac:spMk id="5" creationId="{739C3A47-F6B9-6BF3-ABD8-74853F8AD775}"/>
          </ac:spMkLst>
        </pc:spChg>
      </pc:sldChg>
      <pc:sldChg chg="addSp delSp modSp new mod modClrScheme chgLayout modNotesTx">
        <pc:chgData name="Felix Pulido" userId="112c680c-a55b-4610-a234-d4e228554882" providerId="ADAL" clId="{F4DCFF0A-26F4-446D-A231-B284FA4C93B1}" dt="2023-03-01T22:03:23.084" v="1283" actId="20577"/>
        <pc:sldMkLst>
          <pc:docMk/>
          <pc:sldMk cId="2843007545" sldId="313"/>
        </pc:sldMkLst>
        <pc:spChg chg="del mod ord">
          <ac:chgData name="Felix Pulido" userId="112c680c-a55b-4610-a234-d4e228554882" providerId="ADAL" clId="{F4DCFF0A-26F4-446D-A231-B284FA4C93B1}" dt="2023-03-01T22:00:25.766" v="901" actId="700"/>
          <ac:spMkLst>
            <pc:docMk/>
            <pc:sldMk cId="2843007545" sldId="313"/>
            <ac:spMk id="2" creationId="{85D5B281-EFC0-1539-97A3-961A16CCFB02}"/>
          </ac:spMkLst>
        </pc:spChg>
        <pc:spChg chg="del mod ord">
          <ac:chgData name="Felix Pulido" userId="112c680c-a55b-4610-a234-d4e228554882" providerId="ADAL" clId="{F4DCFF0A-26F4-446D-A231-B284FA4C93B1}" dt="2023-03-01T22:00:25.766" v="901" actId="700"/>
          <ac:spMkLst>
            <pc:docMk/>
            <pc:sldMk cId="2843007545" sldId="313"/>
            <ac:spMk id="3" creationId="{70B5EB8E-8CCE-D903-EF49-B8AB73787C94}"/>
          </ac:spMkLst>
        </pc:spChg>
        <pc:spChg chg="del">
          <ac:chgData name="Felix Pulido" userId="112c680c-a55b-4610-a234-d4e228554882" providerId="ADAL" clId="{F4DCFF0A-26F4-446D-A231-B284FA4C93B1}" dt="2023-03-01T22:00:25.766" v="901" actId="700"/>
          <ac:spMkLst>
            <pc:docMk/>
            <pc:sldMk cId="2843007545" sldId="313"/>
            <ac:spMk id="4" creationId="{EA0A733E-453F-AF44-B203-F72CDD999F49}"/>
          </ac:spMkLst>
        </pc:spChg>
        <pc:spChg chg="add mod ord">
          <ac:chgData name="Felix Pulido" userId="112c680c-a55b-4610-a234-d4e228554882" providerId="ADAL" clId="{F4DCFF0A-26F4-446D-A231-B284FA4C93B1}" dt="2023-03-01T22:00:35.562" v="906" actId="20577"/>
          <ac:spMkLst>
            <pc:docMk/>
            <pc:sldMk cId="2843007545" sldId="313"/>
            <ac:spMk id="5" creationId="{6ECB8F0C-2545-86F5-922D-F7C354AFFECC}"/>
          </ac:spMkLst>
        </pc:spChg>
        <pc:spChg chg="add del mod ord">
          <ac:chgData name="Felix Pulido" userId="112c680c-a55b-4610-a234-d4e228554882" providerId="ADAL" clId="{F4DCFF0A-26F4-446D-A231-B284FA4C93B1}" dt="2023-03-01T22:00:48.117" v="907" actId="3680"/>
          <ac:spMkLst>
            <pc:docMk/>
            <pc:sldMk cId="2843007545" sldId="313"/>
            <ac:spMk id="6" creationId="{E3C64930-4501-3AD7-A48F-E121AE0F4F96}"/>
          </ac:spMkLst>
        </pc:spChg>
        <pc:graphicFrameChg chg="add mod ord modGraphic">
          <ac:chgData name="Felix Pulido" userId="112c680c-a55b-4610-a234-d4e228554882" providerId="ADAL" clId="{F4DCFF0A-26F4-446D-A231-B284FA4C93B1}" dt="2023-03-01T22:02:15.885" v="1231" actId="20577"/>
          <ac:graphicFrameMkLst>
            <pc:docMk/>
            <pc:sldMk cId="2843007545" sldId="313"/>
            <ac:graphicFrameMk id="7" creationId="{B49382F5-A9AA-37CC-DEBC-CC8116597DB5}"/>
          </ac:graphicFrameMkLst>
        </pc:graphicFrameChg>
      </pc:sldChg>
      <pc:sldChg chg="addSp delSp modSp new mod modClrScheme modAnim chgLayout">
        <pc:chgData name="Felix Pulido" userId="112c680c-a55b-4610-a234-d4e228554882" providerId="ADAL" clId="{F4DCFF0A-26F4-446D-A231-B284FA4C93B1}" dt="2023-03-01T22:06:44.467" v="1387" actId="403"/>
        <pc:sldMkLst>
          <pc:docMk/>
          <pc:sldMk cId="201256904" sldId="314"/>
        </pc:sldMkLst>
        <pc:spChg chg="del mod ord">
          <ac:chgData name="Felix Pulido" userId="112c680c-a55b-4610-a234-d4e228554882" providerId="ADAL" clId="{F4DCFF0A-26F4-446D-A231-B284FA4C93B1}" dt="2023-03-01T22:05:12.693" v="1285" actId="700"/>
          <ac:spMkLst>
            <pc:docMk/>
            <pc:sldMk cId="201256904" sldId="314"/>
            <ac:spMk id="2" creationId="{196B0B12-35CB-DB7E-CD30-BE6E18486B9A}"/>
          </ac:spMkLst>
        </pc:spChg>
        <pc:spChg chg="del mod ord">
          <ac:chgData name="Felix Pulido" userId="112c680c-a55b-4610-a234-d4e228554882" providerId="ADAL" clId="{F4DCFF0A-26F4-446D-A231-B284FA4C93B1}" dt="2023-03-01T22:05:12.693" v="1285" actId="700"/>
          <ac:spMkLst>
            <pc:docMk/>
            <pc:sldMk cId="201256904" sldId="314"/>
            <ac:spMk id="3" creationId="{F3B9F63C-2A05-B9A1-C0F5-B21662566068}"/>
          </ac:spMkLst>
        </pc:spChg>
        <pc:spChg chg="add mod ord">
          <ac:chgData name="Felix Pulido" userId="112c680c-a55b-4610-a234-d4e228554882" providerId="ADAL" clId="{F4DCFF0A-26F4-446D-A231-B284FA4C93B1}" dt="2023-03-01T22:06:01.045" v="1327" actId="20577"/>
          <ac:spMkLst>
            <pc:docMk/>
            <pc:sldMk cId="201256904" sldId="314"/>
            <ac:spMk id="4" creationId="{7B8247C1-BC1D-8832-247C-27A14930DA84}"/>
          </ac:spMkLst>
        </pc:spChg>
        <pc:spChg chg="add del mod ord">
          <ac:chgData name="Felix Pulido" userId="112c680c-a55b-4610-a234-d4e228554882" providerId="ADAL" clId="{F4DCFF0A-26F4-446D-A231-B284FA4C93B1}" dt="2023-03-01T22:05:46.487" v="1307" actId="700"/>
          <ac:spMkLst>
            <pc:docMk/>
            <pc:sldMk cId="201256904" sldId="314"/>
            <ac:spMk id="5" creationId="{0DC66754-8800-2CF1-FF5D-B18EDF74CB6C}"/>
          </ac:spMkLst>
        </pc:spChg>
        <pc:spChg chg="add mod ord">
          <ac:chgData name="Felix Pulido" userId="112c680c-a55b-4610-a234-d4e228554882" providerId="ADAL" clId="{F4DCFF0A-26F4-446D-A231-B284FA4C93B1}" dt="2023-03-01T22:05:46.487" v="1307" actId="700"/>
          <ac:spMkLst>
            <pc:docMk/>
            <pc:sldMk cId="201256904" sldId="314"/>
            <ac:spMk id="6" creationId="{44ECDFA1-FEA4-CB7B-97DE-D46BAA70B898}"/>
          </ac:spMkLst>
        </pc:spChg>
        <pc:spChg chg="add mod ord">
          <ac:chgData name="Felix Pulido" userId="112c680c-a55b-4610-a234-d4e228554882" providerId="ADAL" clId="{F4DCFF0A-26F4-446D-A231-B284FA4C93B1}" dt="2023-03-01T22:06:44.467" v="1387" actId="403"/>
          <ac:spMkLst>
            <pc:docMk/>
            <pc:sldMk cId="201256904" sldId="314"/>
            <ac:spMk id="7" creationId="{909B46F5-E763-CA71-9B22-E3A0C8E69D90}"/>
          </ac:spMkLst>
        </pc:spChg>
        <pc:picChg chg="add mod">
          <ac:chgData name="Felix Pulido" userId="112c680c-a55b-4610-a234-d4e228554882" providerId="ADAL" clId="{F4DCFF0A-26F4-446D-A231-B284FA4C93B1}" dt="2023-03-01T22:05:47.300" v="1308"/>
          <ac:picMkLst>
            <pc:docMk/>
            <pc:sldMk cId="201256904" sldId="314"/>
            <ac:picMk id="8" creationId="{4B652657-0295-91BF-791E-0B9D6930E4EC}"/>
          </ac:picMkLst>
        </pc:picChg>
        <pc:picChg chg="add mod">
          <ac:chgData name="Felix Pulido" userId="112c680c-a55b-4610-a234-d4e228554882" providerId="ADAL" clId="{F4DCFF0A-26F4-446D-A231-B284FA4C93B1}" dt="2023-03-01T22:05:47.300" v="1308"/>
          <ac:picMkLst>
            <pc:docMk/>
            <pc:sldMk cId="201256904" sldId="314"/>
            <ac:picMk id="9" creationId="{288835B9-6E9F-2598-869C-99D4C26EEE83}"/>
          </ac:picMkLst>
        </pc:picChg>
      </pc:sldChg>
      <pc:sldChg chg="addSp delSp modSp new mod modClrScheme chgLayout modNotesTx">
        <pc:chgData name="Felix Pulido" userId="112c680c-a55b-4610-a234-d4e228554882" providerId="ADAL" clId="{F4DCFF0A-26F4-446D-A231-B284FA4C93B1}" dt="2023-03-01T22:16:19.623" v="1402"/>
        <pc:sldMkLst>
          <pc:docMk/>
          <pc:sldMk cId="591713639" sldId="315"/>
        </pc:sldMkLst>
        <pc:spChg chg="del mod ord">
          <ac:chgData name="Felix Pulido" userId="112c680c-a55b-4610-a234-d4e228554882" providerId="ADAL" clId="{F4DCFF0A-26F4-446D-A231-B284FA4C93B1}" dt="2023-03-01T22:15:36.219" v="1389" actId="700"/>
          <ac:spMkLst>
            <pc:docMk/>
            <pc:sldMk cId="591713639" sldId="315"/>
            <ac:spMk id="2" creationId="{777C3F17-CA10-79FE-E1C3-1C95982888D4}"/>
          </ac:spMkLst>
        </pc:spChg>
        <pc:spChg chg="del mod ord">
          <ac:chgData name="Felix Pulido" userId="112c680c-a55b-4610-a234-d4e228554882" providerId="ADAL" clId="{F4DCFF0A-26F4-446D-A231-B284FA4C93B1}" dt="2023-03-01T22:15:36.219" v="1389" actId="700"/>
          <ac:spMkLst>
            <pc:docMk/>
            <pc:sldMk cId="591713639" sldId="315"/>
            <ac:spMk id="3" creationId="{27C39F2E-B3B9-3BE6-94C0-A486D981E3FB}"/>
          </ac:spMkLst>
        </pc:spChg>
        <pc:spChg chg="del">
          <ac:chgData name="Felix Pulido" userId="112c680c-a55b-4610-a234-d4e228554882" providerId="ADAL" clId="{F4DCFF0A-26F4-446D-A231-B284FA4C93B1}" dt="2023-03-01T22:15:36.219" v="1389" actId="700"/>
          <ac:spMkLst>
            <pc:docMk/>
            <pc:sldMk cId="591713639" sldId="315"/>
            <ac:spMk id="4" creationId="{21EF0154-ADB7-80D5-650E-27C4E8B3B8F2}"/>
          </ac:spMkLst>
        </pc:spChg>
        <pc:spChg chg="add del mod ord">
          <ac:chgData name="Felix Pulido" userId="112c680c-a55b-4610-a234-d4e228554882" providerId="ADAL" clId="{F4DCFF0A-26F4-446D-A231-B284FA4C93B1}" dt="2023-03-01T22:16:00.472" v="1400" actId="478"/>
          <ac:spMkLst>
            <pc:docMk/>
            <pc:sldMk cId="591713639" sldId="315"/>
            <ac:spMk id="5" creationId="{58B13424-33E8-3BD2-E823-A5687FB9BB0E}"/>
          </ac:spMkLst>
        </pc:spChg>
        <pc:spChg chg="add mod ord">
          <ac:chgData name="Felix Pulido" userId="112c680c-a55b-4610-a234-d4e228554882" providerId="ADAL" clId="{F4DCFF0A-26F4-446D-A231-B284FA4C93B1}" dt="2023-03-01T22:15:56.679" v="1399" actId="403"/>
          <ac:spMkLst>
            <pc:docMk/>
            <pc:sldMk cId="591713639" sldId="315"/>
            <ac:spMk id="6" creationId="{143A44AB-9BB0-F482-48B9-3FA9B60B82B6}"/>
          </ac:spMkLst>
        </pc:spChg>
      </pc:sldChg>
      <pc:sldChg chg="modSp add mod modNotesTx">
        <pc:chgData name="Felix Pulido" userId="112c680c-a55b-4610-a234-d4e228554882" providerId="ADAL" clId="{F4DCFF0A-26F4-446D-A231-B284FA4C93B1}" dt="2023-03-01T22:16:42.456" v="1406"/>
        <pc:sldMkLst>
          <pc:docMk/>
          <pc:sldMk cId="159115144" sldId="316"/>
        </pc:sldMkLst>
        <pc:spChg chg="mod">
          <ac:chgData name="Felix Pulido" userId="112c680c-a55b-4610-a234-d4e228554882" providerId="ADAL" clId="{F4DCFF0A-26F4-446D-A231-B284FA4C93B1}" dt="2023-03-01T22:16:35.845" v="1405"/>
          <ac:spMkLst>
            <pc:docMk/>
            <pc:sldMk cId="159115144" sldId="316"/>
            <ac:spMk id="6" creationId="{143A44AB-9BB0-F482-48B9-3FA9B60B82B6}"/>
          </ac:spMkLst>
        </pc:spChg>
      </pc:sldChg>
      <pc:sldChg chg="addSp delSp modSp new mod modClrScheme chgLayout">
        <pc:chgData name="Felix Pulido" userId="112c680c-a55b-4610-a234-d4e228554882" providerId="ADAL" clId="{F4DCFF0A-26F4-446D-A231-B284FA4C93B1}" dt="2023-03-01T22:17:13.932" v="1429" actId="20577"/>
        <pc:sldMkLst>
          <pc:docMk/>
          <pc:sldMk cId="210798860" sldId="317"/>
        </pc:sldMkLst>
        <pc:spChg chg="del mod ord">
          <ac:chgData name="Felix Pulido" userId="112c680c-a55b-4610-a234-d4e228554882" providerId="ADAL" clId="{F4DCFF0A-26F4-446D-A231-B284FA4C93B1}" dt="2023-03-01T22:17:00.397" v="1408" actId="700"/>
          <ac:spMkLst>
            <pc:docMk/>
            <pc:sldMk cId="210798860" sldId="317"/>
            <ac:spMk id="2" creationId="{F26734A4-4667-A1EB-D44C-7DF790CCFE41}"/>
          </ac:spMkLst>
        </pc:spChg>
        <pc:spChg chg="del mod ord">
          <ac:chgData name="Felix Pulido" userId="112c680c-a55b-4610-a234-d4e228554882" providerId="ADAL" clId="{F4DCFF0A-26F4-446D-A231-B284FA4C93B1}" dt="2023-03-01T22:17:00.397" v="1408" actId="700"/>
          <ac:spMkLst>
            <pc:docMk/>
            <pc:sldMk cId="210798860" sldId="317"/>
            <ac:spMk id="3" creationId="{6B250CDE-ED6B-D572-E0A4-E3153E825B5A}"/>
          </ac:spMkLst>
        </pc:spChg>
        <pc:spChg chg="add mod ord">
          <ac:chgData name="Felix Pulido" userId="112c680c-a55b-4610-a234-d4e228554882" providerId="ADAL" clId="{F4DCFF0A-26F4-446D-A231-B284FA4C93B1}" dt="2023-03-01T22:17:13.932" v="1429" actId="20577"/>
          <ac:spMkLst>
            <pc:docMk/>
            <pc:sldMk cId="210798860" sldId="317"/>
            <ac:spMk id="4" creationId="{2E188F97-ADCA-17CE-D90E-BCB7C3306476}"/>
          </ac:spMkLst>
        </pc:spChg>
        <pc:spChg chg="add mod ord">
          <ac:chgData name="Felix Pulido" userId="112c680c-a55b-4610-a234-d4e228554882" providerId="ADAL" clId="{F4DCFF0A-26F4-446D-A231-B284FA4C93B1}" dt="2023-03-01T22:17:00.397" v="1408" actId="700"/>
          <ac:spMkLst>
            <pc:docMk/>
            <pc:sldMk cId="210798860" sldId="317"/>
            <ac:spMk id="5" creationId="{07687F9C-EFD0-7BE1-B4F9-D7210355D2CE}"/>
          </ac:spMkLst>
        </pc:spChg>
      </pc:sldChg>
      <pc:sldChg chg="addSp delSp modSp new mod modClrScheme chgLayout">
        <pc:chgData name="Felix Pulido" userId="112c680c-a55b-4610-a234-d4e228554882" providerId="ADAL" clId="{F4DCFF0A-26F4-446D-A231-B284FA4C93B1}" dt="2023-03-01T22:20:42.670" v="1524" actId="20577"/>
        <pc:sldMkLst>
          <pc:docMk/>
          <pc:sldMk cId="4205910338" sldId="318"/>
        </pc:sldMkLst>
        <pc:spChg chg="del mod ord">
          <ac:chgData name="Felix Pulido" userId="112c680c-a55b-4610-a234-d4e228554882" providerId="ADAL" clId="{F4DCFF0A-26F4-446D-A231-B284FA4C93B1}" dt="2023-03-01T22:17:32.235" v="1431" actId="700"/>
          <ac:spMkLst>
            <pc:docMk/>
            <pc:sldMk cId="4205910338" sldId="318"/>
            <ac:spMk id="2" creationId="{6A0BF989-B6D3-F32B-D64D-B93A80B32026}"/>
          </ac:spMkLst>
        </pc:spChg>
        <pc:spChg chg="del mod ord">
          <ac:chgData name="Felix Pulido" userId="112c680c-a55b-4610-a234-d4e228554882" providerId="ADAL" clId="{F4DCFF0A-26F4-446D-A231-B284FA4C93B1}" dt="2023-03-01T22:17:32.235" v="1431" actId="700"/>
          <ac:spMkLst>
            <pc:docMk/>
            <pc:sldMk cId="4205910338" sldId="318"/>
            <ac:spMk id="3" creationId="{EA50FEC0-6FA6-1577-B34A-1749AAC2CC07}"/>
          </ac:spMkLst>
        </pc:spChg>
        <pc:spChg chg="add mod ord">
          <ac:chgData name="Felix Pulido" userId="112c680c-a55b-4610-a234-d4e228554882" providerId="ADAL" clId="{F4DCFF0A-26F4-446D-A231-B284FA4C93B1}" dt="2023-03-01T22:18:42.483" v="1446" actId="20577"/>
          <ac:spMkLst>
            <pc:docMk/>
            <pc:sldMk cId="4205910338" sldId="318"/>
            <ac:spMk id="4" creationId="{E681C127-6945-993E-2374-29872EA86D3C}"/>
          </ac:spMkLst>
        </pc:spChg>
        <pc:spChg chg="add del mod ord">
          <ac:chgData name="Felix Pulido" userId="112c680c-a55b-4610-a234-d4e228554882" providerId="ADAL" clId="{F4DCFF0A-26F4-446D-A231-B284FA4C93B1}" dt="2023-03-01T22:18:56.114" v="1447" actId="3680"/>
          <ac:spMkLst>
            <pc:docMk/>
            <pc:sldMk cId="4205910338" sldId="318"/>
            <ac:spMk id="5" creationId="{B30BEFF6-C8B8-8530-A4A5-7261562461E3}"/>
          </ac:spMkLst>
        </pc:spChg>
        <pc:graphicFrameChg chg="add mod ord modGraphic">
          <ac:chgData name="Felix Pulido" userId="112c680c-a55b-4610-a234-d4e228554882" providerId="ADAL" clId="{F4DCFF0A-26F4-446D-A231-B284FA4C93B1}" dt="2023-03-01T22:20:42.670" v="1524" actId="20577"/>
          <ac:graphicFrameMkLst>
            <pc:docMk/>
            <pc:sldMk cId="4205910338" sldId="318"/>
            <ac:graphicFrameMk id="6" creationId="{7E36A92A-AA28-28CA-88AB-A211407AE0CB}"/>
          </ac:graphicFrameMkLst>
        </pc:graphicFrameChg>
      </pc:sldChg>
      <pc:sldChg chg="addSp delSp modSp add mod modNotesTx">
        <pc:chgData name="Felix Pulido" userId="112c680c-a55b-4610-a234-d4e228554882" providerId="ADAL" clId="{F4DCFF0A-26F4-446D-A231-B284FA4C93B1}" dt="2023-03-01T22:22:49.430" v="1784" actId="20577"/>
        <pc:sldMkLst>
          <pc:docMk/>
          <pc:sldMk cId="1341155030" sldId="319"/>
        </pc:sldMkLst>
        <pc:spChg chg="add mod">
          <ac:chgData name="Felix Pulido" userId="112c680c-a55b-4610-a234-d4e228554882" providerId="ADAL" clId="{F4DCFF0A-26F4-446D-A231-B284FA4C93B1}" dt="2023-03-01T22:22:36.883" v="1782" actId="20577"/>
          <ac:spMkLst>
            <pc:docMk/>
            <pc:sldMk cId="1341155030" sldId="319"/>
            <ac:spMk id="3" creationId="{DEADB60C-5361-345A-A667-CCC0A6512289}"/>
          </ac:spMkLst>
        </pc:spChg>
        <pc:spChg chg="mod">
          <ac:chgData name="Felix Pulido" userId="112c680c-a55b-4610-a234-d4e228554882" providerId="ADAL" clId="{F4DCFF0A-26F4-446D-A231-B284FA4C93B1}" dt="2023-03-01T22:21:09.915" v="1550" actId="20577"/>
          <ac:spMkLst>
            <pc:docMk/>
            <pc:sldMk cId="1341155030" sldId="319"/>
            <ac:spMk id="4" creationId="{E681C127-6945-993E-2374-29872EA86D3C}"/>
          </ac:spMkLst>
        </pc:spChg>
        <pc:graphicFrameChg chg="del modGraphic">
          <ac:chgData name="Felix Pulido" userId="112c680c-a55b-4610-a234-d4e228554882" providerId="ADAL" clId="{F4DCFF0A-26F4-446D-A231-B284FA4C93B1}" dt="2023-03-01T22:21:26.655" v="1552" actId="478"/>
          <ac:graphicFrameMkLst>
            <pc:docMk/>
            <pc:sldMk cId="1341155030" sldId="319"/>
            <ac:graphicFrameMk id="6" creationId="{7E36A92A-AA28-28CA-88AB-A211407AE0CB}"/>
          </ac:graphicFrameMkLst>
        </pc:graphicFrameChg>
      </pc:sldChg>
      <pc:sldChg chg="addSp delSp modSp new mod modNotesTx">
        <pc:chgData name="Felix Pulido" userId="112c680c-a55b-4610-a234-d4e228554882" providerId="ADAL" clId="{F4DCFF0A-26F4-446D-A231-B284FA4C93B1}" dt="2023-03-01T22:47:19.011" v="1789" actId="14100"/>
        <pc:sldMkLst>
          <pc:docMk/>
          <pc:sldMk cId="3561925470" sldId="320"/>
        </pc:sldMkLst>
        <pc:spChg chg="del">
          <ac:chgData name="Felix Pulido" userId="112c680c-a55b-4610-a234-d4e228554882" providerId="ADAL" clId="{F4DCFF0A-26F4-446D-A231-B284FA4C93B1}" dt="2023-03-01T22:23:15.829" v="1787" actId="478"/>
          <ac:spMkLst>
            <pc:docMk/>
            <pc:sldMk cId="3561925470" sldId="320"/>
            <ac:spMk id="2" creationId="{066B548E-FFA0-185B-D469-5EDDBDDEE1A5}"/>
          </ac:spMkLst>
        </pc:spChg>
        <pc:spChg chg="del">
          <ac:chgData name="Felix Pulido" userId="112c680c-a55b-4610-a234-d4e228554882" providerId="ADAL" clId="{F4DCFF0A-26F4-446D-A231-B284FA4C93B1}" dt="2023-03-01T22:23:44.925" v="1788" actId="931"/>
          <ac:spMkLst>
            <pc:docMk/>
            <pc:sldMk cId="3561925470" sldId="320"/>
            <ac:spMk id="3" creationId="{66C0E001-6DB5-4A13-8F1A-A0E10EBA7ED4}"/>
          </ac:spMkLst>
        </pc:spChg>
        <pc:picChg chg="add mod">
          <ac:chgData name="Felix Pulido" userId="112c680c-a55b-4610-a234-d4e228554882" providerId="ADAL" clId="{F4DCFF0A-26F4-446D-A231-B284FA4C93B1}" dt="2023-03-01T22:47:19.011" v="1789" actId="14100"/>
          <ac:picMkLst>
            <pc:docMk/>
            <pc:sldMk cId="3561925470" sldId="320"/>
            <ac:picMk id="5" creationId="{7D3ABF2E-FF42-E24E-5E4B-CEEF1F31C70A}"/>
          </ac:picMkLst>
        </pc:picChg>
      </pc:sldChg>
      <pc:sldChg chg="new del">
        <pc:chgData name="Felix Pulido" userId="112c680c-a55b-4610-a234-d4e228554882" providerId="ADAL" clId="{F4DCFF0A-26F4-446D-A231-B284FA4C93B1}" dt="2023-03-01T22:49:15.299" v="1799" actId="47"/>
        <pc:sldMkLst>
          <pc:docMk/>
          <pc:sldMk cId="1138282498" sldId="321"/>
        </pc:sldMkLst>
      </pc:sldChg>
      <pc:sldChg chg="modSp add mod modNotesTx">
        <pc:chgData name="Felix Pulido" userId="112c680c-a55b-4610-a234-d4e228554882" providerId="ADAL" clId="{F4DCFF0A-26F4-446D-A231-B284FA4C93B1}" dt="2023-03-01T22:48:00.317" v="1798" actId="6549"/>
        <pc:sldMkLst>
          <pc:docMk/>
          <pc:sldMk cId="2740941573" sldId="322"/>
        </pc:sldMkLst>
        <pc:spChg chg="mod">
          <ac:chgData name="Felix Pulido" userId="112c680c-a55b-4610-a234-d4e228554882" providerId="ADAL" clId="{F4DCFF0A-26F4-446D-A231-B284FA4C93B1}" dt="2023-03-01T22:47:51.729" v="1797"/>
          <ac:spMkLst>
            <pc:docMk/>
            <pc:sldMk cId="2740941573" sldId="322"/>
            <ac:spMk id="6" creationId="{143A44AB-9BB0-F482-48B9-3FA9B60B82B6}"/>
          </ac:spMkLst>
        </pc:spChg>
      </pc:sldChg>
      <pc:sldChg chg="modSp add mod">
        <pc:chgData name="Felix Pulido" userId="112c680c-a55b-4610-a234-d4e228554882" providerId="ADAL" clId="{F4DCFF0A-26F4-446D-A231-B284FA4C93B1}" dt="2023-03-01T22:51:17.597" v="2093" actId="20577"/>
        <pc:sldMkLst>
          <pc:docMk/>
          <pc:sldMk cId="3222893039" sldId="323"/>
        </pc:sldMkLst>
        <pc:spChg chg="mod">
          <ac:chgData name="Felix Pulido" userId="112c680c-a55b-4610-a234-d4e228554882" providerId="ADAL" clId="{F4DCFF0A-26F4-446D-A231-B284FA4C93B1}" dt="2023-03-01T22:51:17.597" v="2093" actId="20577"/>
          <ac:spMkLst>
            <pc:docMk/>
            <pc:sldMk cId="3222893039" sldId="323"/>
            <ac:spMk id="3" creationId="{02E0362E-266D-7FD2-D466-DAD060AD8FFB}"/>
          </ac:spMkLst>
        </pc:spChg>
      </pc:sldChg>
      <pc:sldChg chg="addSp delSp modSp new mod modClrScheme chgLayout">
        <pc:chgData name="Felix Pulido" userId="112c680c-a55b-4610-a234-d4e228554882" providerId="ADAL" clId="{F4DCFF0A-26F4-446D-A231-B284FA4C93B1}" dt="2023-03-01T22:52:01.254" v="2118" actId="20577"/>
        <pc:sldMkLst>
          <pc:docMk/>
          <pc:sldMk cId="2676351461" sldId="324"/>
        </pc:sldMkLst>
        <pc:spChg chg="del mod ord">
          <ac:chgData name="Felix Pulido" userId="112c680c-a55b-4610-a234-d4e228554882" providerId="ADAL" clId="{F4DCFF0A-26F4-446D-A231-B284FA4C93B1}" dt="2023-03-01T22:51:53.949" v="2095" actId="700"/>
          <ac:spMkLst>
            <pc:docMk/>
            <pc:sldMk cId="2676351461" sldId="324"/>
            <ac:spMk id="2" creationId="{216591C1-836E-A03E-EA21-BB4B1C08784B}"/>
          </ac:spMkLst>
        </pc:spChg>
        <pc:spChg chg="del mod ord">
          <ac:chgData name="Felix Pulido" userId="112c680c-a55b-4610-a234-d4e228554882" providerId="ADAL" clId="{F4DCFF0A-26F4-446D-A231-B284FA4C93B1}" dt="2023-03-01T22:51:53.949" v="2095" actId="700"/>
          <ac:spMkLst>
            <pc:docMk/>
            <pc:sldMk cId="2676351461" sldId="324"/>
            <ac:spMk id="3" creationId="{D16FAB4E-A97A-3FC8-6A16-A95FE6A983EE}"/>
          </ac:spMkLst>
        </pc:spChg>
        <pc:spChg chg="add mod ord">
          <ac:chgData name="Felix Pulido" userId="112c680c-a55b-4610-a234-d4e228554882" providerId="ADAL" clId="{F4DCFF0A-26F4-446D-A231-B284FA4C93B1}" dt="2023-03-01T22:52:01.254" v="2118" actId="20577"/>
          <ac:spMkLst>
            <pc:docMk/>
            <pc:sldMk cId="2676351461" sldId="324"/>
            <ac:spMk id="4" creationId="{0885D7B6-D75C-446D-5CFC-64316A4F056C}"/>
          </ac:spMkLst>
        </pc:spChg>
        <pc:spChg chg="add mod ord">
          <ac:chgData name="Felix Pulido" userId="112c680c-a55b-4610-a234-d4e228554882" providerId="ADAL" clId="{F4DCFF0A-26F4-446D-A231-B284FA4C93B1}" dt="2023-03-01T22:51:53.949" v="2095" actId="700"/>
          <ac:spMkLst>
            <pc:docMk/>
            <pc:sldMk cId="2676351461" sldId="324"/>
            <ac:spMk id="5" creationId="{360A8F12-08A8-2D35-434F-10E2DBE5E0B8}"/>
          </ac:spMkLst>
        </pc:spChg>
      </pc:sldChg>
      <pc:sldChg chg="modSp add mod">
        <pc:chgData name="Felix Pulido" userId="112c680c-a55b-4610-a234-d4e228554882" providerId="ADAL" clId="{F4DCFF0A-26F4-446D-A231-B284FA4C93B1}" dt="2023-03-01T22:53:21.196" v="2235" actId="20577"/>
        <pc:sldMkLst>
          <pc:docMk/>
          <pc:sldMk cId="217435795" sldId="325"/>
        </pc:sldMkLst>
        <pc:spChg chg="mod">
          <ac:chgData name="Felix Pulido" userId="112c680c-a55b-4610-a234-d4e228554882" providerId="ADAL" clId="{F4DCFF0A-26F4-446D-A231-B284FA4C93B1}" dt="2023-03-01T22:53:21.196" v="2235" actId="20577"/>
          <ac:spMkLst>
            <pc:docMk/>
            <pc:sldMk cId="217435795" sldId="325"/>
            <ac:spMk id="6" creationId="{143A44AB-9BB0-F482-48B9-3FA9B60B82B6}"/>
          </ac:spMkLst>
        </pc:spChg>
      </pc:sldChg>
      <pc:sldChg chg="addSp modSp new mod modClrScheme chgLayout">
        <pc:chgData name="Felix Pulido" userId="112c680c-a55b-4610-a234-d4e228554882" providerId="ADAL" clId="{F4DCFF0A-26F4-446D-A231-B284FA4C93B1}" dt="2023-03-01T23:06:13.512" v="2625" actId="403"/>
        <pc:sldMkLst>
          <pc:docMk/>
          <pc:sldMk cId="221914476" sldId="326"/>
        </pc:sldMkLst>
        <pc:spChg chg="mod ord">
          <ac:chgData name="Felix Pulido" userId="112c680c-a55b-4610-a234-d4e228554882" providerId="ADAL" clId="{F4DCFF0A-26F4-446D-A231-B284FA4C93B1}" dt="2023-03-01T23:01:51.028" v="2352" actId="20577"/>
          <ac:spMkLst>
            <pc:docMk/>
            <pc:sldMk cId="221914476" sldId="326"/>
            <ac:spMk id="2" creationId="{1362F943-DBD7-01B4-22CB-5172F5E35060}"/>
          </ac:spMkLst>
        </pc:spChg>
        <pc:spChg chg="mod ord">
          <ac:chgData name="Felix Pulido" userId="112c680c-a55b-4610-a234-d4e228554882" providerId="ADAL" clId="{F4DCFF0A-26F4-446D-A231-B284FA4C93B1}" dt="2023-03-01T23:05:40.171" v="2599" actId="27636"/>
          <ac:spMkLst>
            <pc:docMk/>
            <pc:sldMk cId="221914476" sldId="326"/>
            <ac:spMk id="3" creationId="{30D720A3-437C-2897-A516-EAB6ED195E1A}"/>
          </ac:spMkLst>
        </pc:spChg>
        <pc:spChg chg="add mod ord">
          <ac:chgData name="Felix Pulido" userId="112c680c-a55b-4610-a234-d4e228554882" providerId="ADAL" clId="{F4DCFF0A-26F4-446D-A231-B284FA4C93B1}" dt="2023-03-01T23:06:08.949" v="2622" actId="403"/>
          <ac:spMkLst>
            <pc:docMk/>
            <pc:sldMk cId="221914476" sldId="326"/>
            <ac:spMk id="4" creationId="{E970E674-9E86-83A9-89E1-2B89D6B5F6F8}"/>
          </ac:spMkLst>
        </pc:spChg>
        <pc:spChg chg="add mod ord">
          <ac:chgData name="Felix Pulido" userId="112c680c-a55b-4610-a234-d4e228554882" providerId="ADAL" clId="{F4DCFF0A-26F4-446D-A231-B284FA4C93B1}" dt="2023-03-01T23:06:13.512" v="2625" actId="403"/>
          <ac:spMkLst>
            <pc:docMk/>
            <pc:sldMk cId="221914476" sldId="326"/>
            <ac:spMk id="5" creationId="{41E9B309-3983-8830-A422-61F8D76DCD0C}"/>
          </ac:spMkLst>
        </pc:spChg>
        <pc:spChg chg="add mod ord">
          <ac:chgData name="Felix Pulido" userId="112c680c-a55b-4610-a234-d4e228554882" providerId="ADAL" clId="{F4DCFF0A-26F4-446D-A231-B284FA4C93B1}" dt="2023-03-01T23:06:01.586" v="2619" actId="20577"/>
          <ac:spMkLst>
            <pc:docMk/>
            <pc:sldMk cId="221914476" sldId="326"/>
            <ac:spMk id="6" creationId="{86028D7A-C195-E58B-BEE0-CD786B0D76BD}"/>
          </ac:spMkLst>
        </pc:spChg>
      </pc:sldChg>
      <pc:sldChg chg="addSp delSp modSp add mod modClrScheme chgLayout">
        <pc:chgData name="Felix Pulido" userId="112c680c-a55b-4610-a234-d4e228554882" providerId="ADAL" clId="{F4DCFF0A-26F4-446D-A231-B284FA4C93B1}" dt="2023-03-01T23:07:49.088" v="2752" actId="14100"/>
        <pc:sldMkLst>
          <pc:docMk/>
          <pc:sldMk cId="839997866" sldId="327"/>
        </pc:sldMkLst>
        <pc:spChg chg="add mod ord">
          <ac:chgData name="Felix Pulido" userId="112c680c-a55b-4610-a234-d4e228554882" providerId="ADAL" clId="{F4DCFF0A-26F4-446D-A231-B284FA4C93B1}" dt="2023-03-01T23:07:33.007" v="2750" actId="113"/>
          <ac:spMkLst>
            <pc:docMk/>
            <pc:sldMk cId="839997866" sldId="327"/>
            <ac:spMk id="2" creationId="{ABB4D5A2-3E29-86FB-4F2E-45B4A76E7D39}"/>
          </ac:spMkLst>
        </pc:spChg>
        <pc:spChg chg="add mod ord">
          <ac:chgData name="Felix Pulido" userId="112c680c-a55b-4610-a234-d4e228554882" providerId="ADAL" clId="{F4DCFF0A-26F4-446D-A231-B284FA4C93B1}" dt="2023-03-01T23:07:16.329" v="2730" actId="27636"/>
          <ac:spMkLst>
            <pc:docMk/>
            <pc:sldMk cId="839997866" sldId="327"/>
            <ac:spMk id="3" creationId="{C9AC95AE-F2AC-98D4-A578-534C6EDC6CCF}"/>
          </ac:spMkLst>
        </pc:spChg>
        <pc:spChg chg="del mod ord">
          <ac:chgData name="Felix Pulido" userId="112c680c-a55b-4610-a234-d4e228554882" providerId="ADAL" clId="{F4DCFF0A-26F4-446D-A231-B284FA4C93B1}" dt="2023-03-01T23:07:43.897" v="2751"/>
          <ac:spMkLst>
            <pc:docMk/>
            <pc:sldMk cId="839997866" sldId="327"/>
            <ac:spMk id="6" creationId="{143A44AB-9BB0-F482-48B9-3FA9B60B82B6}"/>
          </ac:spMkLst>
        </pc:spChg>
        <pc:picChg chg="add mod">
          <ac:chgData name="Felix Pulido" userId="112c680c-a55b-4610-a234-d4e228554882" providerId="ADAL" clId="{F4DCFF0A-26F4-446D-A231-B284FA4C93B1}" dt="2023-03-01T23:07:49.088" v="2752" actId="14100"/>
          <ac:picMkLst>
            <pc:docMk/>
            <pc:sldMk cId="839997866" sldId="327"/>
            <ac:picMk id="4" creationId="{A6A30143-8336-29F8-150C-7BE50E93A750}"/>
          </ac:picMkLst>
        </pc:picChg>
      </pc:sldChg>
      <pc:sldChg chg="addSp delSp modSp new del mod modClrScheme chgLayout modNotesTx">
        <pc:chgData name="Felix Pulido" userId="112c680c-a55b-4610-a234-d4e228554882" providerId="ADAL" clId="{F4DCFF0A-26F4-446D-A231-B284FA4C93B1}" dt="2023-03-01T23:09:44.143" v="2785" actId="2696"/>
        <pc:sldMkLst>
          <pc:docMk/>
          <pc:sldMk cId="553848268" sldId="328"/>
        </pc:sldMkLst>
        <pc:spChg chg="del mod ord">
          <ac:chgData name="Felix Pulido" userId="112c680c-a55b-4610-a234-d4e228554882" providerId="ADAL" clId="{F4DCFF0A-26F4-446D-A231-B284FA4C93B1}" dt="2023-03-01T23:08:08.805" v="2754" actId="700"/>
          <ac:spMkLst>
            <pc:docMk/>
            <pc:sldMk cId="553848268" sldId="328"/>
            <ac:spMk id="2" creationId="{86378A0A-181F-676B-0303-E07B3054A544}"/>
          </ac:spMkLst>
        </pc:spChg>
        <pc:spChg chg="del mod ord">
          <ac:chgData name="Felix Pulido" userId="112c680c-a55b-4610-a234-d4e228554882" providerId="ADAL" clId="{F4DCFF0A-26F4-446D-A231-B284FA4C93B1}" dt="2023-03-01T23:08:08.805" v="2754" actId="700"/>
          <ac:spMkLst>
            <pc:docMk/>
            <pc:sldMk cId="553848268" sldId="328"/>
            <ac:spMk id="3" creationId="{9A83EBE7-54A4-4695-14AF-2B462D922A1C}"/>
          </ac:spMkLst>
        </pc:spChg>
        <pc:spChg chg="del">
          <ac:chgData name="Felix Pulido" userId="112c680c-a55b-4610-a234-d4e228554882" providerId="ADAL" clId="{F4DCFF0A-26F4-446D-A231-B284FA4C93B1}" dt="2023-03-01T23:08:08.805" v="2754" actId="700"/>
          <ac:spMkLst>
            <pc:docMk/>
            <pc:sldMk cId="553848268" sldId="328"/>
            <ac:spMk id="4" creationId="{37926064-9772-20B6-43CB-320B74B237EE}"/>
          </ac:spMkLst>
        </pc:spChg>
        <pc:spChg chg="add mod ord">
          <ac:chgData name="Felix Pulido" userId="112c680c-a55b-4610-a234-d4e228554882" providerId="ADAL" clId="{F4DCFF0A-26F4-446D-A231-B284FA4C93B1}" dt="2023-03-01T23:08:58.278" v="2781" actId="20577"/>
          <ac:spMkLst>
            <pc:docMk/>
            <pc:sldMk cId="553848268" sldId="328"/>
            <ac:spMk id="5" creationId="{E494FD9C-15D3-DA15-BE5D-950903B0369A}"/>
          </ac:spMkLst>
        </pc:spChg>
        <pc:spChg chg="add mod ord">
          <ac:chgData name="Felix Pulido" userId="112c680c-a55b-4610-a234-d4e228554882" providerId="ADAL" clId="{F4DCFF0A-26F4-446D-A231-B284FA4C93B1}" dt="2023-03-01T23:08:44.377" v="2771" actId="27636"/>
          <ac:spMkLst>
            <pc:docMk/>
            <pc:sldMk cId="553848268" sldId="328"/>
            <ac:spMk id="6" creationId="{84C93CB9-A7C1-72BC-8400-55E84E8942F7}"/>
          </ac:spMkLst>
        </pc:spChg>
      </pc:sldChg>
      <pc:sldChg chg="modSp add mod modNotesTx">
        <pc:chgData name="Felix Pulido" userId="112c680c-a55b-4610-a234-d4e228554882" providerId="ADAL" clId="{F4DCFF0A-26F4-446D-A231-B284FA4C93B1}" dt="2023-03-01T23:09:54.892" v="2793" actId="20577"/>
        <pc:sldMkLst>
          <pc:docMk/>
          <pc:sldMk cId="1373770538" sldId="329"/>
        </pc:sldMkLst>
        <pc:spChg chg="mod">
          <ac:chgData name="Felix Pulido" userId="112c680c-a55b-4610-a234-d4e228554882" providerId="ADAL" clId="{F4DCFF0A-26F4-446D-A231-B284FA4C93B1}" dt="2023-03-01T23:09:17.271" v="2783"/>
          <ac:spMkLst>
            <pc:docMk/>
            <pc:sldMk cId="1373770538" sldId="329"/>
            <ac:spMk id="6" creationId="{84C93CB9-A7C1-72BC-8400-55E84E8942F7}"/>
          </ac:spMkLst>
        </pc:spChg>
      </pc:sldChg>
      <pc:sldChg chg="modSp add mod modNotesTx">
        <pc:chgData name="Felix Pulido" userId="112c680c-a55b-4610-a234-d4e228554882" providerId="ADAL" clId="{F4DCFF0A-26F4-446D-A231-B284FA4C93B1}" dt="2023-03-01T23:10:33.961" v="2810" actId="20577"/>
        <pc:sldMkLst>
          <pc:docMk/>
          <pc:sldMk cId="3997865603" sldId="330"/>
        </pc:sldMkLst>
        <pc:spChg chg="mod">
          <ac:chgData name="Felix Pulido" userId="112c680c-a55b-4610-a234-d4e228554882" providerId="ADAL" clId="{F4DCFF0A-26F4-446D-A231-B284FA4C93B1}" dt="2023-03-01T23:10:19.055" v="2805" actId="20577"/>
          <ac:spMkLst>
            <pc:docMk/>
            <pc:sldMk cId="3997865603" sldId="330"/>
            <ac:spMk id="5" creationId="{E494FD9C-15D3-DA15-BE5D-950903B0369A}"/>
          </ac:spMkLst>
        </pc:spChg>
        <pc:spChg chg="mod">
          <ac:chgData name="Felix Pulido" userId="112c680c-a55b-4610-a234-d4e228554882" providerId="ADAL" clId="{F4DCFF0A-26F4-446D-A231-B284FA4C93B1}" dt="2023-03-01T23:10:25.109" v="2807" actId="27636"/>
          <ac:spMkLst>
            <pc:docMk/>
            <pc:sldMk cId="3997865603" sldId="330"/>
            <ac:spMk id="6" creationId="{84C93CB9-A7C1-72BC-8400-55E84E8942F7}"/>
          </ac:spMkLst>
        </pc:spChg>
      </pc:sldChg>
      <pc:sldChg chg="modSp add mod modNotesTx">
        <pc:chgData name="Felix Pulido" userId="112c680c-a55b-4610-a234-d4e228554882" providerId="ADAL" clId="{F4DCFF0A-26F4-446D-A231-B284FA4C93B1}" dt="2023-03-01T23:16:03.950" v="3037" actId="5793"/>
        <pc:sldMkLst>
          <pc:docMk/>
          <pc:sldMk cId="1800409481" sldId="331"/>
        </pc:sldMkLst>
        <pc:spChg chg="mod">
          <ac:chgData name="Felix Pulido" userId="112c680c-a55b-4610-a234-d4e228554882" providerId="ADAL" clId="{F4DCFF0A-26F4-446D-A231-B284FA4C93B1}" dt="2023-03-01T23:11:16.299" v="2820" actId="20577"/>
          <ac:spMkLst>
            <pc:docMk/>
            <pc:sldMk cId="1800409481" sldId="331"/>
            <ac:spMk id="2" creationId="{9F1F5B7A-ED74-36B3-8876-C23588227D88}"/>
          </ac:spMkLst>
        </pc:spChg>
        <pc:spChg chg="mod">
          <ac:chgData name="Felix Pulido" userId="112c680c-a55b-4610-a234-d4e228554882" providerId="ADAL" clId="{F4DCFF0A-26F4-446D-A231-B284FA4C93B1}" dt="2023-03-01T23:16:03.950" v="3037" actId="5793"/>
          <ac:spMkLst>
            <pc:docMk/>
            <pc:sldMk cId="1800409481" sldId="331"/>
            <ac:spMk id="3" creationId="{02E0362E-266D-7FD2-D466-DAD060AD8FFB}"/>
          </ac:spMkLst>
        </pc:spChg>
      </pc:sldChg>
      <pc:sldChg chg="addSp delSp modSp new mod modClrScheme chgLayout">
        <pc:chgData name="Felix Pulido" userId="112c680c-a55b-4610-a234-d4e228554882" providerId="ADAL" clId="{F4DCFF0A-26F4-446D-A231-B284FA4C93B1}" dt="2023-03-01T23:16:23.323" v="3065" actId="20577"/>
        <pc:sldMkLst>
          <pc:docMk/>
          <pc:sldMk cId="2347772136" sldId="332"/>
        </pc:sldMkLst>
        <pc:spChg chg="del mod ord">
          <ac:chgData name="Felix Pulido" userId="112c680c-a55b-4610-a234-d4e228554882" providerId="ADAL" clId="{F4DCFF0A-26F4-446D-A231-B284FA4C93B1}" dt="2023-03-01T23:16:15.391" v="3039" actId="700"/>
          <ac:spMkLst>
            <pc:docMk/>
            <pc:sldMk cId="2347772136" sldId="332"/>
            <ac:spMk id="2" creationId="{6974A6F3-9CEC-0DC3-25F3-9A5B31CF48C6}"/>
          </ac:spMkLst>
        </pc:spChg>
        <pc:spChg chg="del mod ord">
          <ac:chgData name="Felix Pulido" userId="112c680c-a55b-4610-a234-d4e228554882" providerId="ADAL" clId="{F4DCFF0A-26F4-446D-A231-B284FA4C93B1}" dt="2023-03-01T23:16:15.391" v="3039" actId="700"/>
          <ac:spMkLst>
            <pc:docMk/>
            <pc:sldMk cId="2347772136" sldId="332"/>
            <ac:spMk id="3" creationId="{53703BCF-50FD-6972-347B-9E9991CAD176}"/>
          </ac:spMkLst>
        </pc:spChg>
        <pc:spChg chg="add mod ord">
          <ac:chgData name="Felix Pulido" userId="112c680c-a55b-4610-a234-d4e228554882" providerId="ADAL" clId="{F4DCFF0A-26F4-446D-A231-B284FA4C93B1}" dt="2023-03-01T23:16:23.323" v="3065" actId="20577"/>
          <ac:spMkLst>
            <pc:docMk/>
            <pc:sldMk cId="2347772136" sldId="332"/>
            <ac:spMk id="4" creationId="{80F74051-DDD7-F0FE-18EA-F2F2A0EF55DE}"/>
          </ac:spMkLst>
        </pc:spChg>
        <pc:spChg chg="add mod ord">
          <ac:chgData name="Felix Pulido" userId="112c680c-a55b-4610-a234-d4e228554882" providerId="ADAL" clId="{F4DCFF0A-26F4-446D-A231-B284FA4C93B1}" dt="2023-03-01T23:16:15.391" v="3039" actId="700"/>
          <ac:spMkLst>
            <pc:docMk/>
            <pc:sldMk cId="2347772136" sldId="332"/>
            <ac:spMk id="5" creationId="{618241F0-3E8F-388F-5F0D-5244B82CC209}"/>
          </ac:spMkLst>
        </pc:spChg>
      </pc:sldChg>
      <pc:sldChg chg="addSp delSp modSp new mod modClrScheme chgLayout modNotesTx">
        <pc:chgData name="Felix Pulido" userId="112c680c-a55b-4610-a234-d4e228554882" providerId="ADAL" clId="{F4DCFF0A-26F4-446D-A231-B284FA4C93B1}" dt="2023-03-01T23:49:14.521" v="3095" actId="20577"/>
        <pc:sldMkLst>
          <pc:docMk/>
          <pc:sldMk cId="1363580655" sldId="333"/>
        </pc:sldMkLst>
        <pc:spChg chg="del mod ord">
          <ac:chgData name="Felix Pulido" userId="112c680c-a55b-4610-a234-d4e228554882" providerId="ADAL" clId="{F4DCFF0A-26F4-446D-A231-B284FA4C93B1}" dt="2023-03-01T23:16:46.630" v="3067" actId="700"/>
          <ac:spMkLst>
            <pc:docMk/>
            <pc:sldMk cId="1363580655" sldId="333"/>
            <ac:spMk id="2" creationId="{A5F2563D-78D8-188E-F39B-E05F9810F50D}"/>
          </ac:spMkLst>
        </pc:spChg>
        <pc:spChg chg="del mod ord">
          <ac:chgData name="Felix Pulido" userId="112c680c-a55b-4610-a234-d4e228554882" providerId="ADAL" clId="{F4DCFF0A-26F4-446D-A231-B284FA4C93B1}" dt="2023-03-01T23:16:46.630" v="3067" actId="700"/>
          <ac:spMkLst>
            <pc:docMk/>
            <pc:sldMk cId="1363580655" sldId="333"/>
            <ac:spMk id="3" creationId="{30326D43-5499-B7BF-48E4-B6FCE26CAA0F}"/>
          </ac:spMkLst>
        </pc:spChg>
        <pc:spChg chg="add del mod ord">
          <ac:chgData name="Felix Pulido" userId="112c680c-a55b-4610-a234-d4e228554882" providerId="ADAL" clId="{F4DCFF0A-26F4-446D-A231-B284FA4C93B1}" dt="2023-03-01T23:49:06.091" v="3069" actId="700"/>
          <ac:spMkLst>
            <pc:docMk/>
            <pc:sldMk cId="1363580655" sldId="333"/>
            <ac:spMk id="4" creationId="{26CD7BE1-91EE-4DD3-E787-136ADB8FE2B9}"/>
          </ac:spMkLst>
        </pc:spChg>
        <pc:spChg chg="add del mod ord">
          <ac:chgData name="Felix Pulido" userId="112c680c-a55b-4610-a234-d4e228554882" providerId="ADAL" clId="{F4DCFF0A-26F4-446D-A231-B284FA4C93B1}" dt="2023-03-01T23:49:06.091" v="3069" actId="700"/>
          <ac:spMkLst>
            <pc:docMk/>
            <pc:sldMk cId="1363580655" sldId="333"/>
            <ac:spMk id="5" creationId="{0DDC6446-C499-1D22-98DB-E1CF514F2290}"/>
          </ac:spMkLst>
        </pc:spChg>
        <pc:spChg chg="add mod ord">
          <ac:chgData name="Felix Pulido" userId="112c680c-a55b-4610-a234-d4e228554882" providerId="ADAL" clId="{F4DCFF0A-26F4-446D-A231-B284FA4C93B1}" dt="2023-03-01T23:49:14.521" v="3095" actId="20577"/>
          <ac:spMkLst>
            <pc:docMk/>
            <pc:sldMk cId="1363580655" sldId="333"/>
            <ac:spMk id="6" creationId="{C50D8ACC-CBBB-26E8-5FEE-A1EE4F878190}"/>
          </ac:spMkLst>
        </pc:spChg>
      </pc:sldChg>
      <pc:sldChg chg="addSp delSp modSp new mod modClrScheme chgLayout modNotesTx">
        <pc:chgData name="Felix Pulido" userId="112c680c-a55b-4610-a234-d4e228554882" providerId="ADAL" clId="{F4DCFF0A-26F4-446D-A231-B284FA4C93B1}" dt="2023-03-01T23:50:32.647" v="3167"/>
        <pc:sldMkLst>
          <pc:docMk/>
          <pc:sldMk cId="2018808060" sldId="334"/>
        </pc:sldMkLst>
        <pc:spChg chg="del mod ord">
          <ac:chgData name="Felix Pulido" userId="112c680c-a55b-4610-a234-d4e228554882" providerId="ADAL" clId="{F4DCFF0A-26F4-446D-A231-B284FA4C93B1}" dt="2023-03-01T23:49:55.385" v="3097" actId="700"/>
          <ac:spMkLst>
            <pc:docMk/>
            <pc:sldMk cId="2018808060" sldId="334"/>
            <ac:spMk id="2" creationId="{6D857640-529F-09D4-C7DA-AECAF221FC5B}"/>
          </ac:spMkLst>
        </pc:spChg>
        <pc:spChg chg="add mod ord">
          <ac:chgData name="Felix Pulido" userId="112c680c-a55b-4610-a234-d4e228554882" providerId="ADAL" clId="{F4DCFF0A-26F4-446D-A231-B284FA4C93B1}" dt="2023-03-01T23:50:27.155" v="3166" actId="313"/>
          <ac:spMkLst>
            <pc:docMk/>
            <pc:sldMk cId="2018808060" sldId="334"/>
            <ac:spMk id="3" creationId="{1B949D56-0DB9-55CC-0120-AD7219B2DAF1}"/>
          </ac:spMkLst>
        </pc:spChg>
        <pc:spChg chg="add mod ord">
          <ac:chgData name="Felix Pulido" userId="112c680c-a55b-4610-a234-d4e228554882" providerId="ADAL" clId="{F4DCFF0A-26F4-446D-A231-B284FA4C93B1}" dt="2023-03-01T23:50:22.832" v="3165" actId="20577"/>
          <ac:spMkLst>
            <pc:docMk/>
            <pc:sldMk cId="2018808060" sldId="334"/>
            <ac:spMk id="4" creationId="{4906FF06-B9E8-0E11-0E62-E0D23E63E910}"/>
          </ac:spMkLst>
        </pc:spChg>
      </pc:sldChg>
      <pc:sldChg chg="modSp new mod modNotesTx">
        <pc:chgData name="Felix Pulido" userId="112c680c-a55b-4610-a234-d4e228554882" providerId="ADAL" clId="{F4DCFF0A-26F4-446D-A231-B284FA4C93B1}" dt="2023-03-01T23:55:12.073" v="3297"/>
        <pc:sldMkLst>
          <pc:docMk/>
          <pc:sldMk cId="3193266104" sldId="335"/>
        </pc:sldMkLst>
        <pc:spChg chg="mod">
          <ac:chgData name="Felix Pulido" userId="112c680c-a55b-4610-a234-d4e228554882" providerId="ADAL" clId="{F4DCFF0A-26F4-446D-A231-B284FA4C93B1}" dt="2023-03-01T23:51:01.526" v="3197" actId="20577"/>
          <ac:spMkLst>
            <pc:docMk/>
            <pc:sldMk cId="3193266104" sldId="335"/>
            <ac:spMk id="2" creationId="{457F146B-FC42-4399-0103-F1DD08F08E46}"/>
          </ac:spMkLst>
        </pc:spChg>
        <pc:spChg chg="mod">
          <ac:chgData name="Felix Pulido" userId="112c680c-a55b-4610-a234-d4e228554882" providerId="ADAL" clId="{F4DCFF0A-26F4-446D-A231-B284FA4C93B1}" dt="2023-03-01T23:54:58.240" v="3296" actId="5793"/>
          <ac:spMkLst>
            <pc:docMk/>
            <pc:sldMk cId="3193266104" sldId="335"/>
            <ac:spMk id="3" creationId="{B4393164-9F87-7CF9-8729-F592229EA1BF}"/>
          </ac:spMkLst>
        </pc:spChg>
      </pc:sldChg>
      <pc:sldChg chg="addSp delSp modSp new mod chgLayout modNotesTx">
        <pc:chgData name="Felix Pulido" userId="112c680c-a55b-4610-a234-d4e228554882" providerId="ADAL" clId="{F4DCFF0A-26F4-446D-A231-B284FA4C93B1}" dt="2023-03-01T23:56:10.615" v="3388"/>
        <pc:sldMkLst>
          <pc:docMk/>
          <pc:sldMk cId="2798603905" sldId="336"/>
        </pc:sldMkLst>
        <pc:spChg chg="del">
          <ac:chgData name="Felix Pulido" userId="112c680c-a55b-4610-a234-d4e228554882" providerId="ADAL" clId="{F4DCFF0A-26F4-446D-A231-B284FA4C93B1}" dt="2023-03-01T23:55:36.471" v="3299" actId="700"/>
          <ac:spMkLst>
            <pc:docMk/>
            <pc:sldMk cId="2798603905" sldId="336"/>
            <ac:spMk id="2" creationId="{2267C8B6-FCF3-394A-916C-775B183E8EA6}"/>
          </ac:spMkLst>
        </pc:spChg>
        <pc:spChg chg="del">
          <ac:chgData name="Felix Pulido" userId="112c680c-a55b-4610-a234-d4e228554882" providerId="ADAL" clId="{F4DCFF0A-26F4-446D-A231-B284FA4C93B1}" dt="2023-03-01T23:55:36.471" v="3299" actId="700"/>
          <ac:spMkLst>
            <pc:docMk/>
            <pc:sldMk cId="2798603905" sldId="336"/>
            <ac:spMk id="3" creationId="{BD422B50-FA72-6348-D3FB-2DC197D896C8}"/>
          </ac:spMkLst>
        </pc:spChg>
        <pc:spChg chg="add mod ord">
          <ac:chgData name="Felix Pulido" userId="112c680c-a55b-4610-a234-d4e228554882" providerId="ADAL" clId="{F4DCFF0A-26F4-446D-A231-B284FA4C93B1}" dt="2023-03-01T23:55:42.986" v="3314" actId="20577"/>
          <ac:spMkLst>
            <pc:docMk/>
            <pc:sldMk cId="2798603905" sldId="336"/>
            <ac:spMk id="4" creationId="{D49E1BA7-7552-584A-3C02-5D4025F4FA16}"/>
          </ac:spMkLst>
        </pc:spChg>
        <pc:spChg chg="add mod ord">
          <ac:chgData name="Felix Pulido" userId="112c680c-a55b-4610-a234-d4e228554882" providerId="ADAL" clId="{F4DCFF0A-26F4-446D-A231-B284FA4C93B1}" dt="2023-03-01T23:55:59.061" v="3387" actId="20577"/>
          <ac:spMkLst>
            <pc:docMk/>
            <pc:sldMk cId="2798603905" sldId="336"/>
            <ac:spMk id="5" creationId="{3BDD5EA1-31C5-2C34-4DD2-CA99C7F43A43}"/>
          </ac:spMkLst>
        </pc:spChg>
      </pc:sldChg>
      <pc:sldChg chg="modSp new mod modNotesTx">
        <pc:chgData name="Felix Pulido" userId="112c680c-a55b-4610-a234-d4e228554882" providerId="ADAL" clId="{F4DCFF0A-26F4-446D-A231-B284FA4C93B1}" dt="2023-03-01T23:58:10.242" v="3499"/>
        <pc:sldMkLst>
          <pc:docMk/>
          <pc:sldMk cId="1132535631" sldId="337"/>
        </pc:sldMkLst>
        <pc:spChg chg="mod">
          <ac:chgData name="Felix Pulido" userId="112c680c-a55b-4610-a234-d4e228554882" providerId="ADAL" clId="{F4DCFF0A-26F4-446D-A231-B284FA4C93B1}" dt="2023-03-01T23:56:28.305" v="3413" actId="20577"/>
          <ac:spMkLst>
            <pc:docMk/>
            <pc:sldMk cId="1132535631" sldId="337"/>
            <ac:spMk id="2" creationId="{A1BAB584-DFF3-8D2C-B9A9-71EE5AB0605E}"/>
          </ac:spMkLst>
        </pc:spChg>
        <pc:spChg chg="mod">
          <ac:chgData name="Felix Pulido" userId="112c680c-a55b-4610-a234-d4e228554882" providerId="ADAL" clId="{F4DCFF0A-26F4-446D-A231-B284FA4C93B1}" dt="2023-03-01T23:56:46.835" v="3498" actId="20577"/>
          <ac:spMkLst>
            <pc:docMk/>
            <pc:sldMk cId="1132535631" sldId="337"/>
            <ac:spMk id="3" creationId="{355B6F4B-0207-564D-CB96-CCA95E408B63}"/>
          </ac:spMkLst>
        </pc:spChg>
      </pc:sldChg>
      <pc:sldChg chg="delSp modSp new mod modClrScheme chgLayout modNotesTx">
        <pc:chgData name="Felix Pulido" userId="112c680c-a55b-4610-a234-d4e228554882" providerId="ADAL" clId="{F4DCFF0A-26F4-446D-A231-B284FA4C93B1}" dt="2023-03-01T23:59:19.755" v="3562" actId="20577"/>
        <pc:sldMkLst>
          <pc:docMk/>
          <pc:sldMk cId="917489666" sldId="338"/>
        </pc:sldMkLst>
        <pc:spChg chg="mod ord">
          <ac:chgData name="Felix Pulido" userId="112c680c-a55b-4610-a234-d4e228554882" providerId="ADAL" clId="{F4DCFF0A-26F4-446D-A231-B284FA4C93B1}" dt="2023-03-01T23:59:07.706" v="3558" actId="700"/>
          <ac:spMkLst>
            <pc:docMk/>
            <pc:sldMk cId="917489666" sldId="338"/>
            <ac:spMk id="2" creationId="{325F7315-62ED-D85D-6260-6F515671E528}"/>
          </ac:spMkLst>
        </pc:spChg>
        <pc:spChg chg="del mod">
          <ac:chgData name="Felix Pulido" userId="112c680c-a55b-4610-a234-d4e228554882" providerId="ADAL" clId="{F4DCFF0A-26F4-446D-A231-B284FA4C93B1}" dt="2023-03-01T23:59:07.706" v="3558" actId="700"/>
          <ac:spMkLst>
            <pc:docMk/>
            <pc:sldMk cId="917489666" sldId="338"/>
            <ac:spMk id="3" creationId="{7695817F-603F-9762-0094-842C055508B9}"/>
          </ac:spMkLst>
        </pc:spChg>
      </pc:sldChg>
      <pc:sldChg chg="addSp delSp modSp new mod modClrScheme chgLayout">
        <pc:chgData name="Felix Pulido" userId="112c680c-a55b-4610-a234-d4e228554882" providerId="ADAL" clId="{F4DCFF0A-26F4-446D-A231-B284FA4C93B1}" dt="2023-03-02T00:07:54.040" v="3735" actId="20577"/>
        <pc:sldMkLst>
          <pc:docMk/>
          <pc:sldMk cId="895258447" sldId="339"/>
        </pc:sldMkLst>
        <pc:spChg chg="del mod ord">
          <ac:chgData name="Felix Pulido" userId="112c680c-a55b-4610-a234-d4e228554882" providerId="ADAL" clId="{F4DCFF0A-26F4-446D-A231-B284FA4C93B1}" dt="2023-03-02T00:07:10.906" v="3564" actId="700"/>
          <ac:spMkLst>
            <pc:docMk/>
            <pc:sldMk cId="895258447" sldId="339"/>
            <ac:spMk id="2" creationId="{80C4C909-B603-0350-ACEC-B7DC20F9E986}"/>
          </ac:spMkLst>
        </pc:spChg>
        <pc:spChg chg="add mod ord">
          <ac:chgData name="Felix Pulido" userId="112c680c-a55b-4610-a234-d4e228554882" providerId="ADAL" clId="{F4DCFF0A-26F4-446D-A231-B284FA4C93B1}" dt="2023-03-02T00:07:17.349" v="3578" actId="20577"/>
          <ac:spMkLst>
            <pc:docMk/>
            <pc:sldMk cId="895258447" sldId="339"/>
            <ac:spMk id="3" creationId="{36FC3AF0-2EB6-A93C-461F-75D6104053D3}"/>
          </ac:spMkLst>
        </pc:spChg>
        <pc:spChg chg="add mod ord">
          <ac:chgData name="Felix Pulido" userId="112c680c-a55b-4610-a234-d4e228554882" providerId="ADAL" clId="{F4DCFF0A-26F4-446D-A231-B284FA4C93B1}" dt="2023-03-02T00:07:54.040" v="3735" actId="20577"/>
          <ac:spMkLst>
            <pc:docMk/>
            <pc:sldMk cId="895258447" sldId="339"/>
            <ac:spMk id="4" creationId="{DF11807C-C4F2-52FB-DF3D-17EE26E059F1}"/>
          </ac:spMkLst>
        </pc:spChg>
      </pc:sldChg>
      <pc:sldChg chg="addSp delSp modSp new mod modClrScheme chgLayout modNotesTx">
        <pc:chgData name="Felix Pulido" userId="112c680c-a55b-4610-a234-d4e228554882" providerId="ADAL" clId="{F4DCFF0A-26F4-446D-A231-B284FA4C93B1}" dt="2023-03-02T00:08:51.466" v="3773"/>
        <pc:sldMkLst>
          <pc:docMk/>
          <pc:sldMk cId="692989489" sldId="340"/>
        </pc:sldMkLst>
        <pc:spChg chg="del mod ord">
          <ac:chgData name="Felix Pulido" userId="112c680c-a55b-4610-a234-d4e228554882" providerId="ADAL" clId="{F4DCFF0A-26F4-446D-A231-B284FA4C93B1}" dt="2023-03-02T00:08:29.081" v="3737" actId="700"/>
          <ac:spMkLst>
            <pc:docMk/>
            <pc:sldMk cId="692989489" sldId="340"/>
            <ac:spMk id="2" creationId="{A9EFF041-B2F0-6D1A-2249-244A6CE8D34F}"/>
          </ac:spMkLst>
        </pc:spChg>
        <pc:spChg chg="del">
          <ac:chgData name="Felix Pulido" userId="112c680c-a55b-4610-a234-d4e228554882" providerId="ADAL" clId="{F4DCFF0A-26F4-446D-A231-B284FA4C93B1}" dt="2023-03-02T00:08:29.081" v="3737" actId="700"/>
          <ac:spMkLst>
            <pc:docMk/>
            <pc:sldMk cId="692989489" sldId="340"/>
            <ac:spMk id="3" creationId="{A06ADB1D-F8A8-07F1-8489-5141FEEA5D25}"/>
          </ac:spMkLst>
        </pc:spChg>
        <pc:spChg chg="add mod ord">
          <ac:chgData name="Felix Pulido" userId="112c680c-a55b-4610-a234-d4e228554882" providerId="ADAL" clId="{F4DCFF0A-26F4-446D-A231-B284FA4C93B1}" dt="2023-03-02T00:08:47.769" v="3772" actId="20577"/>
          <ac:spMkLst>
            <pc:docMk/>
            <pc:sldMk cId="692989489" sldId="340"/>
            <ac:spMk id="4" creationId="{6BDA6F12-F132-2B92-A4AF-2DF0E30215F1}"/>
          </ac:spMkLst>
        </pc:spChg>
      </pc:sldChg>
      <pc:sldChg chg="addSp delSp modSp new mod modClrScheme chgLayout">
        <pc:chgData name="Felix Pulido" userId="112c680c-a55b-4610-a234-d4e228554882" providerId="ADAL" clId="{F4DCFF0A-26F4-446D-A231-B284FA4C93B1}" dt="2023-03-02T00:09:47.613" v="3930" actId="20577"/>
        <pc:sldMkLst>
          <pc:docMk/>
          <pc:sldMk cId="610830222" sldId="341"/>
        </pc:sldMkLst>
        <pc:spChg chg="del mod ord">
          <ac:chgData name="Felix Pulido" userId="112c680c-a55b-4610-a234-d4e228554882" providerId="ADAL" clId="{F4DCFF0A-26F4-446D-A231-B284FA4C93B1}" dt="2023-03-02T00:09:05.987" v="3775" actId="700"/>
          <ac:spMkLst>
            <pc:docMk/>
            <pc:sldMk cId="610830222" sldId="341"/>
            <ac:spMk id="2" creationId="{DBF66388-8FE7-97DE-1562-50D91128A02B}"/>
          </ac:spMkLst>
        </pc:spChg>
        <pc:spChg chg="add mod ord">
          <ac:chgData name="Felix Pulido" userId="112c680c-a55b-4610-a234-d4e228554882" providerId="ADAL" clId="{F4DCFF0A-26F4-446D-A231-B284FA4C93B1}" dt="2023-03-02T00:09:13.221" v="3797" actId="20577"/>
          <ac:spMkLst>
            <pc:docMk/>
            <pc:sldMk cId="610830222" sldId="341"/>
            <ac:spMk id="3" creationId="{C3FD40CB-EF72-A55D-9479-EC13440A446B}"/>
          </ac:spMkLst>
        </pc:spChg>
        <pc:spChg chg="add mod ord">
          <ac:chgData name="Felix Pulido" userId="112c680c-a55b-4610-a234-d4e228554882" providerId="ADAL" clId="{F4DCFF0A-26F4-446D-A231-B284FA4C93B1}" dt="2023-03-02T00:09:47.613" v="3930" actId="20577"/>
          <ac:spMkLst>
            <pc:docMk/>
            <pc:sldMk cId="610830222" sldId="341"/>
            <ac:spMk id="4" creationId="{24B2486F-A397-0C20-B33A-1A8E55413E40}"/>
          </ac:spMkLst>
        </pc:spChg>
      </pc:sldChg>
      <pc:sldChg chg="addSp delSp modSp new mod modClrScheme chgLayout">
        <pc:chgData name="Felix Pulido" userId="112c680c-a55b-4610-a234-d4e228554882" providerId="ADAL" clId="{F4DCFF0A-26F4-446D-A231-B284FA4C93B1}" dt="2023-03-02T00:17:44.580" v="4129" actId="20577"/>
        <pc:sldMkLst>
          <pc:docMk/>
          <pc:sldMk cId="1151959929" sldId="342"/>
        </pc:sldMkLst>
        <pc:spChg chg="del mod ord">
          <ac:chgData name="Felix Pulido" userId="112c680c-a55b-4610-a234-d4e228554882" providerId="ADAL" clId="{F4DCFF0A-26F4-446D-A231-B284FA4C93B1}" dt="2023-03-02T00:17:38.691" v="4104" actId="700"/>
          <ac:spMkLst>
            <pc:docMk/>
            <pc:sldMk cId="1151959929" sldId="342"/>
            <ac:spMk id="2" creationId="{F2AAA2C0-A7A1-CEB2-10BE-99E81454FE0D}"/>
          </ac:spMkLst>
        </pc:spChg>
        <pc:spChg chg="del mod ord">
          <ac:chgData name="Felix Pulido" userId="112c680c-a55b-4610-a234-d4e228554882" providerId="ADAL" clId="{F4DCFF0A-26F4-446D-A231-B284FA4C93B1}" dt="2023-03-02T00:17:38.691" v="4104" actId="700"/>
          <ac:spMkLst>
            <pc:docMk/>
            <pc:sldMk cId="1151959929" sldId="342"/>
            <ac:spMk id="3" creationId="{2EA306B0-9FEB-9AEA-16A9-802B1C2AD049}"/>
          </ac:spMkLst>
        </pc:spChg>
        <pc:spChg chg="add mod ord">
          <ac:chgData name="Felix Pulido" userId="112c680c-a55b-4610-a234-d4e228554882" providerId="ADAL" clId="{F4DCFF0A-26F4-446D-A231-B284FA4C93B1}" dt="2023-03-02T00:17:44.580" v="4129" actId="20577"/>
          <ac:spMkLst>
            <pc:docMk/>
            <pc:sldMk cId="1151959929" sldId="342"/>
            <ac:spMk id="4" creationId="{A16F5E30-B21D-479C-9C4C-F925DCDB701B}"/>
          </ac:spMkLst>
        </pc:spChg>
        <pc:spChg chg="add mod ord">
          <ac:chgData name="Felix Pulido" userId="112c680c-a55b-4610-a234-d4e228554882" providerId="ADAL" clId="{F4DCFF0A-26F4-446D-A231-B284FA4C93B1}" dt="2023-03-02T00:17:38.691" v="4104" actId="700"/>
          <ac:spMkLst>
            <pc:docMk/>
            <pc:sldMk cId="1151959929" sldId="342"/>
            <ac:spMk id="5" creationId="{EB37001A-9D6C-DE9B-C5A1-BF3336C0B218}"/>
          </ac:spMkLst>
        </pc:spChg>
      </pc:sldChg>
      <pc:sldChg chg="modSp add mod modNotesTx">
        <pc:chgData name="Felix Pulido" userId="112c680c-a55b-4610-a234-d4e228554882" providerId="ADAL" clId="{F4DCFF0A-26F4-446D-A231-B284FA4C93B1}" dt="2023-03-02T00:17:18.025" v="4103"/>
        <pc:sldMkLst>
          <pc:docMk/>
          <pc:sldMk cId="553539476" sldId="343"/>
        </pc:sldMkLst>
        <pc:spChg chg="mod">
          <ac:chgData name="Felix Pulido" userId="112c680c-a55b-4610-a234-d4e228554882" providerId="ADAL" clId="{F4DCFF0A-26F4-446D-A231-B284FA4C93B1}" dt="2023-03-02T00:17:04.075" v="4102" actId="20577"/>
          <ac:spMkLst>
            <pc:docMk/>
            <pc:sldMk cId="553539476" sldId="343"/>
            <ac:spMk id="2" creationId="{ABB4D5A2-3E29-86FB-4F2E-45B4A76E7D39}"/>
          </ac:spMkLst>
        </pc:spChg>
        <pc:spChg chg="mod">
          <ac:chgData name="Felix Pulido" userId="112c680c-a55b-4610-a234-d4e228554882" providerId="ADAL" clId="{F4DCFF0A-26F4-446D-A231-B284FA4C93B1}" dt="2023-03-02T00:16:54.841" v="4079" actId="20577"/>
          <ac:spMkLst>
            <pc:docMk/>
            <pc:sldMk cId="553539476" sldId="343"/>
            <ac:spMk id="3" creationId="{C9AC95AE-F2AC-98D4-A578-534C6EDC6CCF}"/>
          </ac:spMkLst>
        </pc:spChg>
      </pc:sldChg>
      <pc:sldChg chg="addSp delSp modSp new mod modClrScheme modAnim chgLayout modNotesTx">
        <pc:chgData name="Felix Pulido" userId="112c680c-a55b-4610-a234-d4e228554882" providerId="ADAL" clId="{F4DCFF0A-26F4-446D-A231-B284FA4C93B1}" dt="2023-03-02T00:19:06.111" v="4166" actId="1076"/>
        <pc:sldMkLst>
          <pc:docMk/>
          <pc:sldMk cId="4096220598" sldId="344"/>
        </pc:sldMkLst>
        <pc:spChg chg="del mod ord">
          <ac:chgData name="Felix Pulido" userId="112c680c-a55b-4610-a234-d4e228554882" providerId="ADAL" clId="{F4DCFF0A-26F4-446D-A231-B284FA4C93B1}" dt="2023-03-02T00:18:13.506" v="4131" actId="700"/>
          <ac:spMkLst>
            <pc:docMk/>
            <pc:sldMk cId="4096220598" sldId="344"/>
            <ac:spMk id="2" creationId="{856DAACA-7597-1CC3-E0AD-5A8D04917B25}"/>
          </ac:spMkLst>
        </pc:spChg>
        <pc:spChg chg="del mod ord">
          <ac:chgData name="Felix Pulido" userId="112c680c-a55b-4610-a234-d4e228554882" providerId="ADAL" clId="{F4DCFF0A-26F4-446D-A231-B284FA4C93B1}" dt="2023-03-02T00:18:13.506" v="4131" actId="700"/>
          <ac:spMkLst>
            <pc:docMk/>
            <pc:sldMk cId="4096220598" sldId="344"/>
            <ac:spMk id="3" creationId="{DD56DBD6-8F86-80A3-534E-D45497B4B12F}"/>
          </ac:spMkLst>
        </pc:spChg>
        <pc:spChg chg="add mod ord">
          <ac:chgData name="Felix Pulido" userId="112c680c-a55b-4610-a234-d4e228554882" providerId="ADAL" clId="{F4DCFF0A-26F4-446D-A231-B284FA4C93B1}" dt="2023-03-02T00:18:36.469" v="4162" actId="700"/>
          <ac:spMkLst>
            <pc:docMk/>
            <pc:sldMk cId="4096220598" sldId="344"/>
            <ac:spMk id="4" creationId="{B2E8D897-C14C-8BF2-ED53-816F1D1AA14F}"/>
          </ac:spMkLst>
        </pc:spChg>
        <pc:spChg chg="add del mod ord">
          <ac:chgData name="Felix Pulido" userId="112c680c-a55b-4610-a234-d4e228554882" providerId="ADAL" clId="{F4DCFF0A-26F4-446D-A231-B284FA4C93B1}" dt="2023-03-02T00:18:36.469" v="4162" actId="700"/>
          <ac:spMkLst>
            <pc:docMk/>
            <pc:sldMk cId="4096220598" sldId="344"/>
            <ac:spMk id="5" creationId="{17CCEE05-9A1C-6951-A9D5-4BA015201E79}"/>
          </ac:spMkLst>
        </pc:spChg>
        <pc:picChg chg="add mod">
          <ac:chgData name="Felix Pulido" userId="112c680c-a55b-4610-a234-d4e228554882" providerId="ADAL" clId="{F4DCFF0A-26F4-446D-A231-B284FA4C93B1}" dt="2023-03-02T00:19:06.111" v="4166" actId="1076"/>
          <ac:picMkLst>
            <pc:docMk/>
            <pc:sldMk cId="4096220598" sldId="344"/>
            <ac:picMk id="6" creationId="{C9BB2A67-729A-53DF-81F2-0F63FD7FD693}"/>
          </ac:picMkLst>
        </pc:picChg>
        <pc:picChg chg="add mod">
          <ac:chgData name="Felix Pulido" userId="112c680c-a55b-4610-a234-d4e228554882" providerId="ADAL" clId="{F4DCFF0A-26F4-446D-A231-B284FA4C93B1}" dt="2023-03-02T00:19:06.111" v="4166" actId="1076"/>
          <ac:picMkLst>
            <pc:docMk/>
            <pc:sldMk cId="4096220598" sldId="344"/>
            <ac:picMk id="7" creationId="{1F7AD741-A83F-9A5B-6CD1-8E53BBA25FBA}"/>
          </ac:picMkLst>
        </pc:picChg>
      </pc:sldChg>
      <pc:sldChg chg="addSp delSp modSp new mod modClrScheme chgLayout modNotesTx">
        <pc:chgData name="Felix Pulido" userId="112c680c-a55b-4610-a234-d4e228554882" providerId="ADAL" clId="{F4DCFF0A-26F4-446D-A231-B284FA4C93B1}" dt="2023-03-02T00:20:35.382" v="4219"/>
        <pc:sldMkLst>
          <pc:docMk/>
          <pc:sldMk cId="1775884772" sldId="345"/>
        </pc:sldMkLst>
        <pc:spChg chg="del mod ord">
          <ac:chgData name="Felix Pulido" userId="112c680c-a55b-4610-a234-d4e228554882" providerId="ADAL" clId="{F4DCFF0A-26F4-446D-A231-B284FA4C93B1}" dt="2023-03-02T00:19:43.529" v="4168" actId="700"/>
          <ac:spMkLst>
            <pc:docMk/>
            <pc:sldMk cId="1775884772" sldId="345"/>
            <ac:spMk id="2" creationId="{33CBD94A-BD85-9AF7-B28D-9817FAAD8C5A}"/>
          </ac:spMkLst>
        </pc:spChg>
        <pc:spChg chg="add mod ord">
          <ac:chgData name="Felix Pulido" userId="112c680c-a55b-4610-a234-d4e228554882" providerId="ADAL" clId="{F4DCFF0A-26F4-446D-A231-B284FA4C93B1}" dt="2023-03-02T00:20:20.871" v="4208" actId="20577"/>
          <ac:spMkLst>
            <pc:docMk/>
            <pc:sldMk cId="1775884772" sldId="345"/>
            <ac:spMk id="3" creationId="{5B4DF7D9-9531-267A-4434-53F47961F5DB}"/>
          </ac:spMkLst>
        </pc:spChg>
        <pc:spChg chg="add mod ord">
          <ac:chgData name="Felix Pulido" userId="112c680c-a55b-4610-a234-d4e228554882" providerId="ADAL" clId="{F4DCFF0A-26F4-446D-A231-B284FA4C93B1}" dt="2023-03-02T00:20:32.127" v="4218" actId="20577"/>
          <ac:spMkLst>
            <pc:docMk/>
            <pc:sldMk cId="1775884772" sldId="345"/>
            <ac:spMk id="4" creationId="{E9085483-ABA4-52AB-7656-DE937E2AE4E1}"/>
          </ac:spMkLst>
        </pc:spChg>
      </pc:sldChg>
      <pc:sldChg chg="addSp delSp modSp new mod modClrScheme chgLayout modNotesTx">
        <pc:chgData name="Felix Pulido" userId="112c680c-a55b-4610-a234-d4e228554882" providerId="ADAL" clId="{F4DCFF0A-26F4-446D-A231-B284FA4C93B1}" dt="2023-03-02T00:25:12.043" v="4522" actId="20577"/>
        <pc:sldMkLst>
          <pc:docMk/>
          <pc:sldMk cId="3659850966" sldId="346"/>
        </pc:sldMkLst>
        <pc:spChg chg="del mod ord">
          <ac:chgData name="Felix Pulido" userId="112c680c-a55b-4610-a234-d4e228554882" providerId="ADAL" clId="{F4DCFF0A-26F4-446D-A231-B284FA4C93B1}" dt="2023-03-02T00:20:46.159" v="4221" actId="700"/>
          <ac:spMkLst>
            <pc:docMk/>
            <pc:sldMk cId="3659850966" sldId="346"/>
            <ac:spMk id="2" creationId="{5FED3691-9DE3-DEFE-F46C-A5CB3AEACD3F}"/>
          </ac:spMkLst>
        </pc:spChg>
        <pc:spChg chg="del mod ord">
          <ac:chgData name="Felix Pulido" userId="112c680c-a55b-4610-a234-d4e228554882" providerId="ADAL" clId="{F4DCFF0A-26F4-446D-A231-B284FA4C93B1}" dt="2023-03-02T00:20:46.159" v="4221" actId="700"/>
          <ac:spMkLst>
            <pc:docMk/>
            <pc:sldMk cId="3659850966" sldId="346"/>
            <ac:spMk id="3" creationId="{3B2C3D17-E550-47BF-108C-BB1B0E12D58E}"/>
          </ac:spMkLst>
        </pc:spChg>
        <pc:spChg chg="add mod ord">
          <ac:chgData name="Felix Pulido" userId="112c680c-a55b-4610-a234-d4e228554882" providerId="ADAL" clId="{F4DCFF0A-26F4-446D-A231-B284FA4C93B1}" dt="2023-03-02T00:20:50.656" v="4239" actId="20577"/>
          <ac:spMkLst>
            <pc:docMk/>
            <pc:sldMk cId="3659850966" sldId="346"/>
            <ac:spMk id="4" creationId="{0FC1A63A-B622-F43A-666E-24AF71D683B9}"/>
          </ac:spMkLst>
        </pc:spChg>
        <pc:spChg chg="add mod ord">
          <ac:chgData name="Felix Pulido" userId="112c680c-a55b-4610-a234-d4e228554882" providerId="ADAL" clId="{F4DCFF0A-26F4-446D-A231-B284FA4C93B1}" dt="2023-03-02T00:20:46.159" v="4221" actId="700"/>
          <ac:spMkLst>
            <pc:docMk/>
            <pc:sldMk cId="3659850966" sldId="346"/>
            <ac:spMk id="5" creationId="{C2C85A81-30EF-F03C-6B6F-3EBD01914943}"/>
          </ac:spMkLst>
        </pc:spChg>
      </pc:sldChg>
      <pc:sldChg chg="addSp delSp modSp new mod modClrScheme chgLayout modNotesTx">
        <pc:chgData name="Felix Pulido" userId="112c680c-a55b-4610-a234-d4e228554882" providerId="ADAL" clId="{F4DCFF0A-26F4-446D-A231-B284FA4C93B1}" dt="2023-03-02T00:24:47.572" v="4492" actId="20577"/>
        <pc:sldMkLst>
          <pc:docMk/>
          <pc:sldMk cId="1361481618" sldId="347"/>
        </pc:sldMkLst>
        <pc:spChg chg="del mod ord">
          <ac:chgData name="Felix Pulido" userId="112c680c-a55b-4610-a234-d4e228554882" providerId="ADAL" clId="{F4DCFF0A-26F4-446D-A231-B284FA4C93B1}" dt="2023-03-02T00:23:45.437" v="4242" actId="700"/>
          <ac:spMkLst>
            <pc:docMk/>
            <pc:sldMk cId="1361481618" sldId="347"/>
            <ac:spMk id="2" creationId="{921022F1-9453-ADCB-0CFC-5B338A5E32C1}"/>
          </ac:spMkLst>
        </pc:spChg>
        <pc:spChg chg="del mod ord">
          <ac:chgData name="Felix Pulido" userId="112c680c-a55b-4610-a234-d4e228554882" providerId="ADAL" clId="{F4DCFF0A-26F4-446D-A231-B284FA4C93B1}" dt="2023-03-02T00:23:45.437" v="4242" actId="700"/>
          <ac:spMkLst>
            <pc:docMk/>
            <pc:sldMk cId="1361481618" sldId="347"/>
            <ac:spMk id="3" creationId="{8292D902-62CF-4948-9862-7EA3C216486F}"/>
          </ac:spMkLst>
        </pc:spChg>
        <pc:spChg chg="add del mod ord">
          <ac:chgData name="Felix Pulido" userId="112c680c-a55b-4610-a234-d4e228554882" providerId="ADAL" clId="{F4DCFF0A-26F4-446D-A231-B284FA4C93B1}" dt="2023-03-02T00:23:49.742" v="4243" actId="700"/>
          <ac:spMkLst>
            <pc:docMk/>
            <pc:sldMk cId="1361481618" sldId="347"/>
            <ac:spMk id="4" creationId="{F91F4550-F9A8-E109-E681-8EA6E9082F75}"/>
          </ac:spMkLst>
        </pc:spChg>
        <pc:spChg chg="add del mod ord">
          <ac:chgData name="Felix Pulido" userId="112c680c-a55b-4610-a234-d4e228554882" providerId="ADAL" clId="{F4DCFF0A-26F4-446D-A231-B284FA4C93B1}" dt="2023-03-02T00:23:49.742" v="4243" actId="700"/>
          <ac:spMkLst>
            <pc:docMk/>
            <pc:sldMk cId="1361481618" sldId="347"/>
            <ac:spMk id="5" creationId="{7A6284AF-C32D-5600-5848-F9376F71A33A}"/>
          </ac:spMkLst>
        </pc:spChg>
        <pc:spChg chg="add mod ord">
          <ac:chgData name="Felix Pulido" userId="112c680c-a55b-4610-a234-d4e228554882" providerId="ADAL" clId="{F4DCFF0A-26F4-446D-A231-B284FA4C93B1}" dt="2023-03-02T00:23:54.336" v="4257" actId="20577"/>
          <ac:spMkLst>
            <pc:docMk/>
            <pc:sldMk cId="1361481618" sldId="347"/>
            <ac:spMk id="6" creationId="{23A625B7-C644-9E70-8A81-22AFAD2592FD}"/>
          </ac:spMkLst>
        </pc:spChg>
        <pc:spChg chg="add mod ord">
          <ac:chgData name="Felix Pulido" userId="112c680c-a55b-4610-a234-d4e228554882" providerId="ADAL" clId="{F4DCFF0A-26F4-446D-A231-B284FA4C93B1}" dt="2023-03-02T00:24:10.204" v="4326" actId="20577"/>
          <ac:spMkLst>
            <pc:docMk/>
            <pc:sldMk cId="1361481618" sldId="347"/>
            <ac:spMk id="7" creationId="{D9B4E3E8-CDA9-6DD7-2248-6F39402CACC2}"/>
          </ac:spMkLst>
        </pc:spChg>
      </pc:sldChg>
      <pc:sldChg chg="addSp delSp modSp new mod modClrScheme chgLayout">
        <pc:chgData name="Felix Pulido" userId="112c680c-a55b-4610-a234-d4e228554882" providerId="ADAL" clId="{F4DCFF0A-26F4-446D-A231-B284FA4C93B1}" dt="2023-03-02T00:27:46.658" v="4534" actId="20577"/>
        <pc:sldMkLst>
          <pc:docMk/>
          <pc:sldMk cId="712543914" sldId="348"/>
        </pc:sldMkLst>
        <pc:spChg chg="del mod ord">
          <ac:chgData name="Felix Pulido" userId="112c680c-a55b-4610-a234-d4e228554882" providerId="ADAL" clId="{F4DCFF0A-26F4-446D-A231-B284FA4C93B1}" dt="2023-03-02T00:27:42.736" v="4524" actId="700"/>
          <ac:spMkLst>
            <pc:docMk/>
            <pc:sldMk cId="712543914" sldId="348"/>
            <ac:spMk id="2" creationId="{AAC12ACD-F9F9-4F22-5C70-D180E3C60FC0}"/>
          </ac:spMkLst>
        </pc:spChg>
        <pc:spChg chg="del mod ord">
          <ac:chgData name="Felix Pulido" userId="112c680c-a55b-4610-a234-d4e228554882" providerId="ADAL" clId="{F4DCFF0A-26F4-446D-A231-B284FA4C93B1}" dt="2023-03-02T00:27:42.736" v="4524" actId="700"/>
          <ac:spMkLst>
            <pc:docMk/>
            <pc:sldMk cId="712543914" sldId="348"/>
            <ac:spMk id="3" creationId="{FF142610-A6DC-5FBC-4964-5DF5BD1A254B}"/>
          </ac:spMkLst>
        </pc:spChg>
        <pc:spChg chg="add mod ord">
          <ac:chgData name="Felix Pulido" userId="112c680c-a55b-4610-a234-d4e228554882" providerId="ADAL" clId="{F4DCFF0A-26F4-446D-A231-B284FA4C93B1}" dt="2023-03-02T00:27:46.658" v="4534" actId="20577"/>
          <ac:spMkLst>
            <pc:docMk/>
            <pc:sldMk cId="712543914" sldId="348"/>
            <ac:spMk id="4" creationId="{CCDB95C4-3273-A777-BF6B-F6038B8684E4}"/>
          </ac:spMkLst>
        </pc:spChg>
        <pc:spChg chg="add mod ord">
          <ac:chgData name="Felix Pulido" userId="112c680c-a55b-4610-a234-d4e228554882" providerId="ADAL" clId="{F4DCFF0A-26F4-446D-A231-B284FA4C93B1}" dt="2023-03-02T00:27:42.736" v="4524" actId="700"/>
          <ac:spMkLst>
            <pc:docMk/>
            <pc:sldMk cId="712543914" sldId="348"/>
            <ac:spMk id="5" creationId="{F97EEC2D-8A72-20C3-CCEE-AB364F70C2FA}"/>
          </ac:spMkLst>
        </pc:spChg>
      </pc:sldChg>
      <pc:sldChg chg="modSp add mod">
        <pc:chgData name="Felix Pulido" userId="112c680c-a55b-4610-a234-d4e228554882" providerId="ADAL" clId="{F4DCFF0A-26F4-446D-A231-B284FA4C93B1}" dt="2023-03-02T00:29:23.754" v="4818" actId="20577"/>
        <pc:sldMkLst>
          <pc:docMk/>
          <pc:sldMk cId="2545555201" sldId="349"/>
        </pc:sldMkLst>
        <pc:spChg chg="mod">
          <ac:chgData name="Felix Pulido" userId="112c680c-a55b-4610-a234-d4e228554882" providerId="ADAL" clId="{F4DCFF0A-26F4-446D-A231-B284FA4C93B1}" dt="2023-03-02T00:29:23.754" v="4818" actId="20577"/>
          <ac:spMkLst>
            <pc:docMk/>
            <pc:sldMk cId="2545555201" sldId="349"/>
            <ac:spMk id="3" creationId="{02E0362E-266D-7FD2-D466-DAD060AD8FFB}"/>
          </ac:spMkLst>
        </pc:spChg>
      </pc:sldChg>
      <pc:sldChg chg="new del">
        <pc:chgData name="Felix Pulido" userId="112c680c-a55b-4610-a234-d4e228554882" providerId="ADAL" clId="{F4DCFF0A-26F4-446D-A231-B284FA4C93B1}" dt="2023-03-02T00:28:02.341" v="4536" actId="47"/>
        <pc:sldMkLst>
          <pc:docMk/>
          <pc:sldMk cId="3469202786" sldId="34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634919-3E9B-4228-8DD2-FD9249E5E1DF}" type="datetimeFigureOut">
              <a:rPr lang="en-US" smtClean="0"/>
              <a:t>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677140-6CD3-4212-B436-6C650ED10C71}" type="slidenum">
              <a:rPr lang="en-US" smtClean="0"/>
              <a:t>‹#›</a:t>
            </a:fld>
            <a:endParaRPr lang="en-US"/>
          </a:p>
        </p:txBody>
      </p:sp>
    </p:spTree>
    <p:extLst>
      <p:ext uri="{BB962C8B-B14F-4D97-AF65-F5344CB8AC3E}">
        <p14:creationId xmlns:p14="http://schemas.microsoft.com/office/powerpoint/2010/main" val="2718094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222222"/>
                </a:solidFill>
                <a:latin typeface="Arial" panose="020B0604020202020204" pitchFamily="34" charset="0"/>
                <a:ea typeface="Calibri" panose="020F0502020204030204" pitchFamily="34" charset="0"/>
              </a:rPr>
              <a:t>Icebreaker:  What Do We Have In Common?</a:t>
            </a:r>
            <a:endParaRPr lang="en-US" sz="1200" dirty="0">
              <a:latin typeface="Calibri" panose="020F0502020204030204" pitchFamily="34" charset="0"/>
              <a:ea typeface="Calibri" panose="020F0502020204030204" pitchFamily="34" charset="0"/>
            </a:endParaRPr>
          </a:p>
          <a:p>
            <a:endParaRPr lang="en-US" sz="1200" dirty="0">
              <a:latin typeface="Calibri" panose="020F0502020204030204" pitchFamily="34" charset="0"/>
              <a:ea typeface="Calibri" panose="020F0502020204030204" pitchFamily="34" charset="0"/>
            </a:endParaRPr>
          </a:p>
          <a:p>
            <a:pPr>
              <a:spcBef>
                <a:spcPts val="202"/>
              </a:spcBef>
            </a:pPr>
            <a:r>
              <a:rPr lang="en-US" sz="1200" b="1" dirty="0">
                <a:solidFill>
                  <a:srgbClr val="222222"/>
                </a:solidFill>
                <a:latin typeface="Georgia" panose="02040502050405020303" pitchFamily="18" charset="0"/>
                <a:ea typeface="Times New Roman" panose="02020603050405020304" pitchFamily="18" charset="0"/>
              </a:rPr>
              <a:t>Step 1: Divide Your Participants</a:t>
            </a:r>
            <a:endParaRPr lang="en-US" sz="1200" b="1" dirty="0">
              <a:solidFill>
                <a:srgbClr val="2F5496"/>
              </a:solidFill>
              <a:latin typeface="Calibri Light" panose="020F0302020204030204" pitchFamily="34" charset="0"/>
              <a:ea typeface="Calibri" panose="020F0502020204030204" pitchFamily="34" charset="0"/>
            </a:endParaRPr>
          </a:p>
          <a:p>
            <a:r>
              <a:rPr lang="en-US" sz="1200" dirty="0">
                <a:solidFill>
                  <a:srgbClr val="222222"/>
                </a:solidFill>
                <a:latin typeface="Arial" panose="020B0604020202020204" pitchFamily="34" charset="0"/>
                <a:ea typeface="Calibri" panose="020F0502020204030204" pitchFamily="34" charset="0"/>
              </a:rPr>
              <a:t>Divide the meeting participants into groups of four or five people by having them number off. (You do this because people generally begin a meeting by sitting with the people they already know best. It's a natural comfort zone thing.) When attendees start by finding commonalities, no matter the attendee's group assignment, he or she is comfortable participating.</a:t>
            </a:r>
            <a:endParaRPr lang="en-US" sz="1200" dirty="0">
              <a:latin typeface="Calibri" panose="020F0502020204030204" pitchFamily="34" charset="0"/>
              <a:ea typeface="Calibri" panose="020F0502020204030204" pitchFamily="34" charset="0"/>
            </a:endParaRPr>
          </a:p>
          <a:p>
            <a:r>
              <a:rPr lang="en-US" sz="1200" dirty="0">
                <a:solidFill>
                  <a:srgbClr val="222222"/>
                </a:solidFill>
                <a:latin typeface="Arial" panose="020B0604020202020204" pitchFamily="34" charset="0"/>
                <a:ea typeface="Calibri" panose="020F0502020204030204" pitchFamily="34" charset="0"/>
              </a:rPr>
              <a:t> </a:t>
            </a:r>
            <a:endParaRPr lang="en-US" sz="1200" dirty="0">
              <a:latin typeface="Calibri" panose="020F0502020204030204" pitchFamily="34" charset="0"/>
              <a:ea typeface="Calibri" panose="020F0502020204030204" pitchFamily="34" charset="0"/>
            </a:endParaRPr>
          </a:p>
          <a:p>
            <a:pPr>
              <a:spcBef>
                <a:spcPts val="202"/>
              </a:spcBef>
            </a:pPr>
            <a:r>
              <a:rPr lang="en-US" sz="1200" b="1" dirty="0">
                <a:solidFill>
                  <a:srgbClr val="222222"/>
                </a:solidFill>
                <a:latin typeface="Georgia" panose="02040502050405020303" pitchFamily="18" charset="0"/>
                <a:ea typeface="Times New Roman" panose="02020603050405020304" pitchFamily="18" charset="0"/>
              </a:rPr>
              <a:t>Step 2: Describe the Icebreaker</a:t>
            </a:r>
            <a:endParaRPr lang="en-US" sz="1200" b="1" dirty="0">
              <a:solidFill>
                <a:srgbClr val="2F5496"/>
              </a:solidFill>
              <a:latin typeface="Calibri Light" panose="020F0302020204030204" pitchFamily="34" charset="0"/>
              <a:ea typeface="Calibri" panose="020F0502020204030204" pitchFamily="34" charset="0"/>
            </a:endParaRPr>
          </a:p>
          <a:p>
            <a:r>
              <a:rPr lang="en-US" sz="1200" dirty="0">
                <a:solidFill>
                  <a:srgbClr val="222222"/>
                </a:solidFill>
                <a:latin typeface="Arial" panose="020B0604020202020204" pitchFamily="34" charset="0"/>
                <a:ea typeface="Calibri" panose="020F0502020204030204" pitchFamily="34" charset="0"/>
              </a:rPr>
              <a:t>Tell the newly formed groups that their assignment is to find ten things that they have in common, with every other person in the group, and that the commonalities they identify must have nothing to do with work. It helps the group explore shared interests outside of the workplace. (You'll want to tell the people that they may not select body parts that they have in common or use types of clothing as commonalities.)</a:t>
            </a:r>
            <a:endParaRPr lang="en-US" sz="1200" dirty="0">
              <a:latin typeface="Calibri" panose="020F0502020204030204" pitchFamily="34" charset="0"/>
              <a:ea typeface="Calibri" panose="020F0502020204030204" pitchFamily="34" charset="0"/>
            </a:endParaRPr>
          </a:p>
          <a:p>
            <a:r>
              <a:rPr lang="en-US" sz="1200" dirty="0">
                <a:solidFill>
                  <a:srgbClr val="222222"/>
                </a:solidFill>
                <a:latin typeface="Arial" panose="020B0604020202020204" pitchFamily="34" charset="0"/>
                <a:ea typeface="Calibri" panose="020F0502020204030204" pitchFamily="34" charset="0"/>
              </a:rPr>
              <a:t>Tell the group to find the ten things that they have in common with the other people at their table. Groups take no more than ten or fifteen minutes to do the exercise from experience using this team building icebreaker.</a:t>
            </a:r>
            <a:endParaRPr lang="en-US" sz="1200" dirty="0">
              <a:latin typeface="Calibri" panose="020F0502020204030204" pitchFamily="34" charset="0"/>
              <a:ea typeface="Calibri" panose="020F0502020204030204" pitchFamily="34" charset="0"/>
            </a:endParaRPr>
          </a:p>
          <a:p>
            <a:r>
              <a:rPr lang="en-US" sz="1200" dirty="0">
                <a:solidFill>
                  <a:srgbClr val="222222"/>
                </a:solidFill>
                <a:latin typeface="Arial" panose="020B0604020202020204" pitchFamily="34" charset="0"/>
                <a:ea typeface="Calibri" panose="020F0502020204030204" pitchFamily="34" charset="0"/>
              </a:rPr>
              <a:t>Also, tell the groups that one person must take notes and be ready to read the group's list of ten commonalities to the whole group upon completion of the assignment.</a:t>
            </a:r>
            <a:endParaRPr lang="en-US" sz="1200" dirty="0">
              <a:latin typeface="Calibri" panose="020F0502020204030204" pitchFamily="34" charset="0"/>
              <a:ea typeface="Calibri" panose="020F0502020204030204" pitchFamily="34" charset="0"/>
            </a:endParaRPr>
          </a:p>
          <a:p>
            <a:pPr>
              <a:spcBef>
                <a:spcPts val="202"/>
              </a:spcBef>
            </a:pPr>
            <a:r>
              <a:rPr lang="en-US" sz="1200" b="1" dirty="0">
                <a:solidFill>
                  <a:srgbClr val="222222"/>
                </a:solidFill>
                <a:latin typeface="Georgia" panose="02040502050405020303" pitchFamily="18" charset="0"/>
                <a:ea typeface="Times New Roman" panose="02020603050405020304" pitchFamily="18" charset="0"/>
              </a:rPr>
              <a:t>Step 3: Share the Results</a:t>
            </a:r>
            <a:endParaRPr lang="en-US" sz="1200" b="1" dirty="0">
              <a:solidFill>
                <a:srgbClr val="2F5496"/>
              </a:solidFill>
              <a:latin typeface="Calibri Light" panose="020F0302020204030204" pitchFamily="34" charset="0"/>
              <a:ea typeface="Calibri" panose="020F0502020204030204" pitchFamily="34" charset="0"/>
            </a:endParaRPr>
          </a:p>
          <a:p>
            <a:r>
              <a:rPr lang="en-US" sz="1200" dirty="0">
                <a:solidFill>
                  <a:srgbClr val="222222"/>
                </a:solidFill>
                <a:latin typeface="Arial" panose="020B0604020202020204" pitchFamily="34" charset="0"/>
                <a:ea typeface="Calibri" panose="020F0502020204030204" pitchFamily="34" charset="0"/>
              </a:rPr>
              <a:t>Ask for a volunteer to read their group's whole list of things in common first. (This works better than having the facilitator select the first group to share as it does not take an individual out of their comfort zone. The first group sharing their list volunteered.</a:t>
            </a:r>
            <a:endParaRPr lang="en-US" sz="1200" dirty="0">
              <a:latin typeface="Calibri" panose="020F0502020204030204" pitchFamily="34" charset="0"/>
              <a:ea typeface="Calibri" panose="020F0502020204030204" pitchFamily="34" charset="0"/>
            </a:endParaRPr>
          </a:p>
          <a:p>
            <a:r>
              <a:rPr lang="en-US" sz="1200" dirty="0">
                <a:solidFill>
                  <a:srgbClr val="222222"/>
                </a:solidFill>
                <a:latin typeface="Arial" panose="020B0604020202020204" pitchFamily="34" charset="0"/>
                <a:ea typeface="Calibri" panose="020F0502020204030204" pitchFamily="34" charset="0"/>
              </a:rPr>
              <a:t>Then, ask the other notetakers, in turn, to share their group's whole list of commonalities with the whole group. Because people are your best source of laughter and fun, the reading of the lists always generates a lot of laughter and discussion. Attendees also enjoy finding one of their ten things in common on another group's list of things in common, too. You can also catch the drift of the conversations that took place in the small groups based on the transitions made from item to item.</a:t>
            </a:r>
            <a:endParaRPr lang="en-US" sz="1200" dirty="0">
              <a:latin typeface="Calibri" panose="020F0502020204030204" pitchFamily="34" charset="0"/>
              <a:ea typeface="Calibri" panose="020F0502020204030204" pitchFamily="34" charset="0"/>
            </a:endParaRPr>
          </a:p>
          <a:p>
            <a:pPr>
              <a:spcBef>
                <a:spcPts val="202"/>
              </a:spcBef>
            </a:pPr>
            <a:r>
              <a:rPr lang="en-US" sz="1200" b="1" dirty="0">
                <a:solidFill>
                  <a:srgbClr val="222222"/>
                </a:solidFill>
                <a:latin typeface="Georgia" panose="02040502050405020303" pitchFamily="18" charset="0"/>
                <a:ea typeface="Times New Roman" panose="02020603050405020304" pitchFamily="18" charset="0"/>
              </a:rPr>
              <a:t>Step 4: Allow for Conversation</a:t>
            </a:r>
            <a:endParaRPr lang="en-US" sz="1200" b="1" dirty="0">
              <a:solidFill>
                <a:srgbClr val="2F5496"/>
              </a:solidFill>
              <a:latin typeface="Calibri Light" panose="020F0302020204030204" pitchFamily="34" charset="0"/>
              <a:ea typeface="Calibri" panose="020F0502020204030204" pitchFamily="34" charset="0"/>
            </a:endParaRPr>
          </a:p>
          <a:p>
            <a:r>
              <a:rPr lang="en-US" sz="1200" dirty="0">
                <a:solidFill>
                  <a:srgbClr val="222222"/>
                </a:solidFill>
                <a:latin typeface="Arial" panose="020B0604020202020204" pitchFamily="34" charset="0"/>
                <a:ea typeface="Calibri" panose="020F0502020204030204" pitchFamily="34" charset="0"/>
              </a:rPr>
              <a:t>Participants love to compare their list of items with the lists generated in the other small groups. You will want to allow a free flow of conversation, laughter, and sharing. Your audience is your best resource for making this icebreaker a fun part of the meeting.</a:t>
            </a:r>
            <a:endParaRPr lang="en-US" sz="1200" dirty="0">
              <a:latin typeface="Calibri" panose="020F0502020204030204" pitchFamily="34" charset="0"/>
              <a:ea typeface="Calibri" panose="020F0502020204030204" pitchFamily="34" charset="0"/>
            </a:endParaRPr>
          </a:p>
          <a:p>
            <a:pPr>
              <a:spcBef>
                <a:spcPts val="202"/>
              </a:spcBef>
            </a:pPr>
            <a:r>
              <a:rPr lang="en-US" sz="1200" b="1" dirty="0">
                <a:solidFill>
                  <a:srgbClr val="222222"/>
                </a:solidFill>
                <a:latin typeface="Georgia" panose="02040502050405020303" pitchFamily="18" charset="0"/>
                <a:ea typeface="Times New Roman" panose="02020603050405020304" pitchFamily="18" charset="0"/>
              </a:rPr>
              <a:t>Icebreaker Problem Solving Recommendations</a:t>
            </a:r>
            <a:endParaRPr lang="en-US" sz="1200" b="1" dirty="0">
              <a:solidFill>
                <a:srgbClr val="2F5496"/>
              </a:solidFill>
              <a:latin typeface="Calibri Light" panose="020F0302020204030204" pitchFamily="34" charset="0"/>
              <a:ea typeface="Calibri" panose="020F0502020204030204" pitchFamily="34" charset="0"/>
            </a:endParaRPr>
          </a:p>
          <a:p>
            <a:r>
              <a:rPr lang="en-US" sz="1200" dirty="0">
                <a:solidFill>
                  <a:srgbClr val="222222"/>
                </a:solidFill>
                <a:latin typeface="Arial" panose="020B0604020202020204" pitchFamily="34" charset="0"/>
                <a:ea typeface="Calibri" panose="020F0502020204030204" pitchFamily="34" charset="0"/>
              </a:rPr>
              <a:t>This team-building icebreaker takes 10-20 minutes, depending on the number of groups. To keep the activity ​down to fifteen minutes, after ten minutes brainstorming together, tell the groups that the lists that they have created are perfect, no matter how many items they have on their list. Then, debrief the activity.</a:t>
            </a:r>
            <a:endParaRPr lang="en-US" sz="1200" dirty="0">
              <a:latin typeface="Calibri" panose="020F0502020204030204" pitchFamily="34" charset="0"/>
              <a:ea typeface="Calibri" panose="020F0502020204030204" pitchFamily="34" charset="0"/>
            </a:endParaRPr>
          </a:p>
          <a:p>
            <a:r>
              <a:rPr lang="en-US" sz="1200" dirty="0">
                <a:solidFill>
                  <a:srgbClr val="222222"/>
                </a:solidFill>
                <a:latin typeface="Arial" panose="020B0604020202020204" pitchFamily="34" charset="0"/>
                <a:ea typeface="Calibri" panose="020F0502020204030204" pitchFamily="34" charset="0"/>
              </a:rPr>
              <a:t>You don't want to make the rest of the participants wait with their eyes focused on the slower groups. It also makes it harder for the already slow groups to finish because they become self-conscious and squirmy when all eyes are on them.</a:t>
            </a:r>
            <a:endParaRPr lang="en-US" sz="1200" dirty="0">
              <a:latin typeface="Calibri" panose="020F0502020204030204" pitchFamily="34" charset="0"/>
              <a:ea typeface="Calibri" panose="020F0502020204030204" pitchFamily="34" charset="0"/>
            </a:endParaRPr>
          </a:p>
          <a:p>
            <a:r>
              <a:rPr lang="en-US" sz="1200" dirty="0">
                <a:solidFill>
                  <a:srgbClr val="222222"/>
                </a:solidFill>
                <a:latin typeface="Arial" panose="020B0604020202020204" pitchFamily="34" charset="0"/>
                <a:ea typeface="Calibri" panose="020F0502020204030204" pitchFamily="34" charset="0"/>
              </a:rPr>
              <a:t>It is not good for building camaraderie and a sense of group cohesion. You will frequently have a group or two that is slower than the others, and this is a way to address this issue.</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4</a:t>
            </a:fld>
            <a:endParaRPr lang="en-US"/>
          </a:p>
        </p:txBody>
      </p:sp>
    </p:spTree>
    <p:extLst>
      <p:ext uri="{BB962C8B-B14F-4D97-AF65-F5344CB8AC3E}">
        <p14:creationId xmlns:p14="http://schemas.microsoft.com/office/powerpoint/2010/main" val="1589955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SEEDS is an acronym for the top discussed biases</a:t>
            </a:r>
          </a:p>
        </p:txBody>
      </p:sp>
      <p:sp>
        <p:nvSpPr>
          <p:cNvPr id="4" name="Slide Number Placeholder 3"/>
          <p:cNvSpPr>
            <a:spLocks noGrp="1"/>
          </p:cNvSpPr>
          <p:nvPr>
            <p:ph type="sldNum" sz="quarter" idx="5"/>
          </p:nvPr>
        </p:nvSpPr>
        <p:spPr/>
        <p:txBody>
          <a:bodyPr/>
          <a:lstStyle/>
          <a:p>
            <a:fld id="{11677140-6CD3-4212-B436-6C650ED10C71}" type="slidenum">
              <a:rPr lang="en-US" smtClean="0"/>
              <a:t>17</a:t>
            </a:fld>
            <a:endParaRPr lang="en-US"/>
          </a:p>
        </p:txBody>
      </p:sp>
    </p:spTree>
    <p:extLst>
      <p:ext uri="{BB962C8B-B14F-4D97-AF65-F5344CB8AC3E}">
        <p14:creationId xmlns:p14="http://schemas.microsoft.com/office/powerpoint/2010/main" val="2544039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043">
              <a:defRPr/>
            </a:pPr>
            <a:r>
              <a:rPr lang="en-US" dirty="0"/>
              <a:t>Thinking through everything we covered, what does this statement mean to you?</a:t>
            </a:r>
          </a:p>
          <a:p>
            <a:pPr defTabSz="927043">
              <a:defRPr/>
            </a:pPr>
            <a:endParaRPr lang="en-US" dirty="0"/>
          </a:p>
          <a:p>
            <a:pPr defTabSz="927043">
              <a:defRPr/>
            </a:pPr>
            <a:r>
              <a:rPr lang="en-US" dirty="0"/>
              <a:t>Assumptions, Resulting Treatment, Impact of the individuals, Impact on the business</a:t>
            </a:r>
          </a:p>
          <a:p>
            <a:pPr defTabSz="927043">
              <a:defRPr/>
            </a:pPr>
            <a:endParaRPr lang="en-US" b="1" i="0" dirty="0"/>
          </a:p>
          <a:p>
            <a:pPr marL="289036" indent="-289036">
              <a:buFont typeface="Arial" pitchFamily="34" charset="0"/>
              <a:buChar char="•"/>
            </a:pPr>
            <a:r>
              <a:rPr lang="en-US" sz="1200" dirty="0">
                <a:latin typeface="Arial" pitchFamily="34" charset="0"/>
                <a:cs typeface="Arial" pitchFamily="34" charset="0"/>
              </a:rPr>
              <a:t>We are going to use ‘HR’ as the group for our example. What are some common assumptions or perceptions that people have in the organization about HR? We’re going to list those under Assumptions. [Responses may include: “internally focused,” or “less connected to the business”—list them on the chart you are creating.]</a:t>
            </a:r>
          </a:p>
          <a:p>
            <a:pPr marL="289036" indent="-289036">
              <a:buFont typeface="Arial" pitchFamily="34" charset="0"/>
              <a:buChar char="•"/>
            </a:pPr>
            <a:r>
              <a:rPr lang="en-US" sz="1200" dirty="0">
                <a:latin typeface="Arial" pitchFamily="34" charset="0"/>
                <a:cs typeface="Arial" pitchFamily="34" charset="0"/>
              </a:rPr>
              <a:t>Next, we’re going to consider the Treatment that would result from those assumptions. If I believe these people are internally focused and less connected to the business, what would be my behavior toward them? How would I treat them? [Responses may include: avoid them, withhold info, go around them—list participant responses on the chart.]</a:t>
            </a:r>
          </a:p>
          <a:p>
            <a:pPr marL="289036" indent="-289036">
              <a:buFont typeface="Arial" pitchFamily="34" charset="0"/>
              <a:buChar char="•"/>
            </a:pPr>
            <a:r>
              <a:rPr lang="en-US" sz="1200" dirty="0">
                <a:latin typeface="Arial" pitchFamily="34" charset="0"/>
                <a:cs typeface="Arial" pitchFamily="34" charset="0"/>
              </a:rPr>
              <a:t>Now, if an employee were being treated this way, what impact might it have on him or her? (Responses may include: resentful, unproductive—list responses on the chart]</a:t>
            </a:r>
          </a:p>
          <a:p>
            <a:pPr marL="289036" indent="-289036">
              <a:buFont typeface="Arial" pitchFamily="34" charset="0"/>
              <a:buChar char="•"/>
            </a:pPr>
            <a:r>
              <a:rPr lang="en-US" sz="1200" dirty="0">
                <a:latin typeface="Arial" pitchFamily="34" charset="0"/>
                <a:cs typeface="Arial" pitchFamily="34" charset="0"/>
              </a:rPr>
              <a:t>Finally, what impact could this have on the business? [Responses may include: lack of teamwork, diminished productivity, poor decisions. List responses on the chart]</a:t>
            </a:r>
          </a:p>
          <a:p>
            <a:pPr defTabSz="927043">
              <a:defRPr/>
            </a:pPr>
            <a:endParaRPr lang="en-US" b="1" i="0"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19</a:t>
            </a:fld>
            <a:endParaRPr lang="en-US"/>
          </a:p>
        </p:txBody>
      </p:sp>
    </p:spTree>
    <p:extLst>
      <p:ext uri="{BB962C8B-B14F-4D97-AF65-F5344CB8AC3E}">
        <p14:creationId xmlns:p14="http://schemas.microsoft.com/office/powerpoint/2010/main" val="4270655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043">
              <a:defRPr/>
            </a:pPr>
            <a:r>
              <a:rPr lang="en-US" dirty="0"/>
              <a:t>Thinking through everything we covered, what does this statement mean to you?</a:t>
            </a:r>
          </a:p>
          <a:p>
            <a:pPr defTabSz="927043">
              <a:defRPr/>
            </a:pPr>
            <a:endParaRPr lang="en-US" dirty="0"/>
          </a:p>
          <a:p>
            <a:pPr defTabSz="927043">
              <a:defRPr/>
            </a:pPr>
            <a:r>
              <a:rPr lang="en-US" dirty="0"/>
              <a:t>Assumptions, Resulting Treatment, Impact of the individuals, Impact on the business</a:t>
            </a:r>
          </a:p>
          <a:p>
            <a:pPr defTabSz="927043">
              <a:defRPr/>
            </a:pPr>
            <a:endParaRPr lang="en-US" b="1" i="0" dirty="0"/>
          </a:p>
          <a:p>
            <a:pPr marL="289036" indent="-289036">
              <a:buFont typeface="Arial" pitchFamily="34" charset="0"/>
              <a:buChar char="•"/>
            </a:pPr>
            <a:r>
              <a:rPr lang="en-US" sz="1200" dirty="0">
                <a:latin typeface="Arial" pitchFamily="34" charset="0"/>
                <a:cs typeface="Arial" pitchFamily="34" charset="0"/>
              </a:rPr>
              <a:t>We are going to use ‘HR’ as the group for our example. What are some common assumptions or perceptions that people have in the organization about HR? We’re going to list those under Assumptions. [Responses may include: “internally focused,” or “less connected to the business”—list them on the chart you are creating.]</a:t>
            </a:r>
          </a:p>
          <a:p>
            <a:pPr marL="289036" indent="-289036">
              <a:buFont typeface="Arial" pitchFamily="34" charset="0"/>
              <a:buChar char="•"/>
            </a:pPr>
            <a:r>
              <a:rPr lang="en-US" sz="1200" dirty="0">
                <a:latin typeface="Arial" pitchFamily="34" charset="0"/>
                <a:cs typeface="Arial" pitchFamily="34" charset="0"/>
              </a:rPr>
              <a:t>Next, we’re going to consider the Treatment that would result from those assumptions. If I believe these people are internally focused and less connected to the business, what would be my behavior toward them? How would I treat them? [Responses may include: avoid them, withhold info, go around them—list participant responses on the chart.]</a:t>
            </a:r>
          </a:p>
          <a:p>
            <a:pPr marL="289036" indent="-289036">
              <a:buFont typeface="Arial" pitchFamily="34" charset="0"/>
              <a:buChar char="•"/>
            </a:pPr>
            <a:r>
              <a:rPr lang="en-US" sz="1200" dirty="0">
                <a:latin typeface="Arial" pitchFamily="34" charset="0"/>
                <a:cs typeface="Arial" pitchFamily="34" charset="0"/>
              </a:rPr>
              <a:t>Now, if an employee were being treated this way, what impact might it have on him or her? (Responses may include: resentful, unproductive—list responses on the chart]</a:t>
            </a:r>
          </a:p>
          <a:p>
            <a:pPr marL="289036" indent="-289036">
              <a:buFont typeface="Arial" pitchFamily="34" charset="0"/>
              <a:buChar char="•"/>
            </a:pPr>
            <a:r>
              <a:rPr lang="en-US" sz="1200" dirty="0">
                <a:latin typeface="Arial" pitchFamily="34" charset="0"/>
                <a:cs typeface="Arial" pitchFamily="34" charset="0"/>
              </a:rPr>
              <a:t>Finally, what impact could this have on the business? [Responses may include: lack of teamwork, diminished productivity, poor decisions. List responses on the chart]</a:t>
            </a:r>
          </a:p>
          <a:p>
            <a:pPr defTabSz="927043">
              <a:defRPr/>
            </a:pPr>
            <a:endParaRPr lang="en-US" b="1" i="0"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20</a:t>
            </a:fld>
            <a:endParaRPr lang="en-US"/>
          </a:p>
        </p:txBody>
      </p:sp>
    </p:spTree>
    <p:extLst>
      <p:ext uri="{BB962C8B-B14F-4D97-AF65-F5344CB8AC3E}">
        <p14:creationId xmlns:p14="http://schemas.microsoft.com/office/powerpoint/2010/main" val="1576193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Say:  Inclusive behavior produces its own confirming evidence. The call to action is simple: affirm the individual worth of other human beings. Do I mean fake it until you feel it? No, I mean earnest striving with real intent.</a:t>
            </a:r>
          </a:p>
          <a:p>
            <a:endParaRPr lang="en-US" sz="1200" dirty="0"/>
          </a:p>
          <a:p>
            <a:r>
              <a:rPr lang="en-US" sz="1200" dirty="0"/>
              <a:t>Say: examples are creating diverse teams. Assigning individuals to diverse mentoring groups or peer coaching relationships.  </a:t>
            </a:r>
          </a:p>
          <a:p>
            <a:r>
              <a:rPr lang="en-US" sz="1200" dirty="0"/>
              <a:t>Say:  The feeling of love is the reward of the action of love.  If you don’t feel the way you want to feel, or know you should feel, toward an individual or group, the passage of time won’t change that, but your actions will.  Act yourself into the emotion of love. </a:t>
            </a:r>
          </a:p>
          <a:p>
            <a:endParaRPr lang="en-US" dirty="0"/>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23</a:t>
            </a:fld>
            <a:endParaRPr lang="en-US"/>
          </a:p>
        </p:txBody>
      </p:sp>
    </p:spTree>
    <p:extLst>
      <p:ext uri="{BB962C8B-B14F-4D97-AF65-F5344CB8AC3E}">
        <p14:creationId xmlns:p14="http://schemas.microsoft.com/office/powerpoint/2010/main" val="2593084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Thing about that 1 person from earlier that is being excluded.  What is 1 step you can take to create inclusion safety for that individual? </a:t>
            </a:r>
          </a:p>
          <a:p>
            <a:endParaRPr lang="en-US" dirty="0"/>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24</a:t>
            </a:fld>
            <a:endParaRPr lang="en-US"/>
          </a:p>
        </p:txBody>
      </p:sp>
    </p:spTree>
    <p:extLst>
      <p:ext uri="{BB962C8B-B14F-4D97-AF65-F5344CB8AC3E}">
        <p14:creationId xmlns:p14="http://schemas.microsoft.com/office/powerpoint/2010/main" val="2309144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25</a:t>
            </a:fld>
            <a:endParaRPr lang="en-US"/>
          </a:p>
        </p:txBody>
      </p:sp>
    </p:spTree>
    <p:extLst>
      <p:ext uri="{BB962C8B-B14F-4D97-AF65-F5344CB8AC3E}">
        <p14:creationId xmlns:p14="http://schemas.microsoft.com/office/powerpoint/2010/main" val="4248020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590"/>
              </a:spcBef>
              <a:spcAft>
                <a:spcPts val="590"/>
              </a:spcAft>
            </a:pPr>
            <a:r>
              <a:rPr lang="en-US" sz="1200" dirty="0"/>
              <a:t>Take the time to understand your own mindset and EI as it relates to the employee you are coaching.</a:t>
            </a:r>
          </a:p>
          <a:p>
            <a:pPr lvl="1">
              <a:spcBef>
                <a:spcPts val="590"/>
              </a:spcBef>
              <a:spcAft>
                <a:spcPts val="590"/>
              </a:spcAft>
            </a:pPr>
            <a:r>
              <a:rPr lang="en-US" sz="1200" dirty="0"/>
              <a:t>Ask questions as the primary conversation driver.</a:t>
            </a:r>
          </a:p>
          <a:p>
            <a:pPr lvl="1">
              <a:spcBef>
                <a:spcPts val="590"/>
              </a:spcBef>
              <a:spcAft>
                <a:spcPts val="590"/>
              </a:spcAft>
            </a:pPr>
            <a:r>
              <a:rPr lang="en-US" sz="1200" dirty="0"/>
              <a:t>Use behavioral anchors to highlight skills that are demonstrated well.</a:t>
            </a:r>
          </a:p>
          <a:p>
            <a:pPr lvl="1">
              <a:spcBef>
                <a:spcPts val="590"/>
              </a:spcBef>
              <a:spcAft>
                <a:spcPts val="590"/>
              </a:spcAft>
            </a:pPr>
            <a:r>
              <a:rPr lang="en-US" sz="1200" dirty="0"/>
              <a:t>Compliment successes frequently.</a:t>
            </a:r>
          </a:p>
          <a:p>
            <a:pPr lvl="1">
              <a:spcBef>
                <a:spcPts val="590"/>
              </a:spcBef>
              <a:spcAft>
                <a:spcPts val="590"/>
              </a:spcAft>
            </a:pPr>
            <a:r>
              <a:rPr lang="en-US" sz="1200" dirty="0"/>
              <a:t>Express confidence in continued skill use. </a:t>
            </a:r>
          </a:p>
          <a:p>
            <a:pPr lvl="1">
              <a:spcBef>
                <a:spcPts val="590"/>
              </a:spcBef>
              <a:spcAft>
                <a:spcPts val="590"/>
              </a:spcAft>
            </a:pPr>
            <a:r>
              <a:rPr lang="en-US" sz="1200" dirty="0"/>
              <a:t>Look for ideas and input from the employee.</a:t>
            </a:r>
          </a:p>
          <a:p>
            <a:pPr lvl="1">
              <a:spcBef>
                <a:spcPts val="590"/>
              </a:spcBef>
              <a:spcAft>
                <a:spcPts val="590"/>
              </a:spcAft>
            </a:pPr>
            <a:r>
              <a:rPr lang="en-US" sz="1200" dirty="0"/>
              <a:t>Make stretch goals that are achievable with manager support.</a:t>
            </a:r>
          </a:p>
          <a:p>
            <a:pPr lvl="1">
              <a:spcBef>
                <a:spcPts val="590"/>
              </a:spcBef>
              <a:spcAft>
                <a:spcPts val="590"/>
              </a:spcAft>
            </a:pPr>
            <a:r>
              <a:rPr lang="en-US" sz="1200" dirty="0"/>
              <a:t>Ensure that coaching is ongoing, not a one-time event</a:t>
            </a:r>
            <a:r>
              <a:rPr lang="en-US" sz="1400" dirty="0"/>
              <a:t>.</a:t>
            </a:r>
          </a:p>
          <a:p>
            <a:pPr lvl="1">
              <a:spcBef>
                <a:spcPts val="590"/>
              </a:spcBef>
              <a:spcAft>
                <a:spcPts val="590"/>
              </a:spcAft>
            </a:pPr>
            <a:endParaRPr lang="en-US" sz="1400" dirty="0"/>
          </a:p>
          <a:p>
            <a:pPr>
              <a:lnSpc>
                <a:spcPct val="100000"/>
              </a:lnSpc>
              <a:spcBef>
                <a:spcPts val="1180"/>
              </a:spcBef>
              <a:spcAft>
                <a:spcPts val="1180"/>
              </a:spcAft>
            </a:pPr>
            <a:r>
              <a:rPr lang="en-US" sz="1400" dirty="0"/>
              <a:t>Using negative language or asking questions that can illicit a negative/defensive response</a:t>
            </a:r>
          </a:p>
          <a:p>
            <a:pPr>
              <a:lnSpc>
                <a:spcPct val="100000"/>
              </a:lnSpc>
              <a:spcBef>
                <a:spcPts val="1180"/>
              </a:spcBef>
              <a:spcAft>
                <a:spcPts val="1180"/>
              </a:spcAft>
            </a:pPr>
            <a:r>
              <a:rPr lang="en-US" sz="1400" dirty="0"/>
              <a:t>Giving the employee a download with no goals and not following up</a:t>
            </a:r>
          </a:p>
          <a:p>
            <a:pPr>
              <a:lnSpc>
                <a:spcPct val="100000"/>
              </a:lnSpc>
              <a:spcBef>
                <a:spcPts val="1180"/>
              </a:spcBef>
              <a:spcAft>
                <a:spcPts val="1180"/>
              </a:spcAft>
            </a:pPr>
            <a:r>
              <a:rPr lang="en-US" sz="1400" dirty="0"/>
              <a:t>Ignoring good behavior</a:t>
            </a:r>
          </a:p>
          <a:p>
            <a:pPr>
              <a:lnSpc>
                <a:spcPct val="100000"/>
              </a:lnSpc>
              <a:spcBef>
                <a:spcPts val="1180"/>
              </a:spcBef>
              <a:spcAft>
                <a:spcPts val="1180"/>
              </a:spcAft>
            </a:pPr>
            <a:r>
              <a:rPr lang="en-US" sz="1400" dirty="0"/>
              <a:t>Focusing solely on numbers rather than behaviors </a:t>
            </a:r>
          </a:p>
          <a:p>
            <a:pPr>
              <a:lnSpc>
                <a:spcPct val="100000"/>
              </a:lnSpc>
              <a:spcBef>
                <a:spcPts val="1180"/>
              </a:spcBef>
              <a:spcAft>
                <a:spcPts val="1180"/>
              </a:spcAft>
            </a:pPr>
            <a:r>
              <a:rPr lang="en-US" sz="1400" dirty="0"/>
              <a:t>If there is an opportunity, don’t “sugar coat” the message.  This could result in the employee not taking your coaching seriously. </a:t>
            </a:r>
            <a:endParaRPr lang="en-US" dirty="0"/>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26</a:t>
            </a:fld>
            <a:endParaRPr lang="en-US"/>
          </a:p>
        </p:txBody>
      </p:sp>
    </p:spTree>
    <p:extLst>
      <p:ext uri="{BB962C8B-B14F-4D97-AF65-F5344CB8AC3E}">
        <p14:creationId xmlns:p14="http://schemas.microsoft.com/office/powerpoint/2010/main" val="3619411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043">
              <a:defRPr/>
            </a:pPr>
            <a:r>
              <a:rPr lang="en-US" dirty="0"/>
              <a:t>Thinking through everything we covered, what does this statement mean to you?</a:t>
            </a:r>
          </a:p>
          <a:p>
            <a:pPr defTabSz="927043">
              <a:defRPr/>
            </a:pPr>
            <a:endParaRPr lang="en-US" dirty="0"/>
          </a:p>
          <a:p>
            <a:pPr defTabSz="927043">
              <a:defRPr/>
            </a:pPr>
            <a:r>
              <a:rPr lang="en-US" dirty="0"/>
              <a:t>Assumptions, Resulting Treatment, Impact of the individuals, Impact on the business</a:t>
            </a:r>
          </a:p>
          <a:p>
            <a:pPr defTabSz="927043">
              <a:defRPr/>
            </a:pPr>
            <a:endParaRPr lang="en-US" b="1" i="0" dirty="0"/>
          </a:p>
          <a:p>
            <a:pPr marL="289036" indent="-289036">
              <a:buFont typeface="Arial" pitchFamily="34" charset="0"/>
              <a:buChar char="•"/>
            </a:pPr>
            <a:r>
              <a:rPr lang="en-US" sz="1200" dirty="0">
                <a:latin typeface="Arial" pitchFamily="34" charset="0"/>
                <a:cs typeface="Arial" pitchFamily="34" charset="0"/>
              </a:rPr>
              <a:t>We are going to use ‘HR’ as the group for our example. What are some common assumptions or perceptions that people have in the organization about HR? We’re going to list those under Assumptions. [Responses may include: “internally focused,” or “less connected to the business”—list them on the chart you are creating.]</a:t>
            </a:r>
          </a:p>
          <a:p>
            <a:pPr marL="289036" indent="-289036">
              <a:buFont typeface="Arial" pitchFamily="34" charset="0"/>
              <a:buChar char="•"/>
            </a:pPr>
            <a:r>
              <a:rPr lang="en-US" sz="1200" dirty="0">
                <a:latin typeface="Arial" pitchFamily="34" charset="0"/>
                <a:cs typeface="Arial" pitchFamily="34" charset="0"/>
              </a:rPr>
              <a:t>Next, we’re going to consider the Treatment that would result from those assumptions. If I believe these people are internally focused and less connected to the business, what would be my behavior toward them? How would I treat them? [Responses may include: avoid them, withhold info, go around them—list participant responses on the chart.]</a:t>
            </a:r>
          </a:p>
          <a:p>
            <a:pPr marL="289036" indent="-289036">
              <a:buFont typeface="Arial" pitchFamily="34" charset="0"/>
              <a:buChar char="•"/>
            </a:pPr>
            <a:r>
              <a:rPr lang="en-US" sz="1200" dirty="0">
                <a:latin typeface="Arial" pitchFamily="34" charset="0"/>
                <a:cs typeface="Arial" pitchFamily="34" charset="0"/>
              </a:rPr>
              <a:t>Now, if an employee were being treated this way, what impact might it have on him or her? (Responses may include: resentful, unproductive—list responses on the chart]</a:t>
            </a:r>
          </a:p>
          <a:p>
            <a:pPr marL="289036" indent="-289036">
              <a:buFont typeface="Arial" pitchFamily="34" charset="0"/>
              <a:buChar char="•"/>
            </a:pPr>
            <a:r>
              <a:rPr lang="en-US" sz="1200" dirty="0">
                <a:latin typeface="Arial" pitchFamily="34" charset="0"/>
                <a:cs typeface="Arial" pitchFamily="34" charset="0"/>
              </a:rPr>
              <a:t>Finally, what impact could this have on the business? [Responses may include: lack of teamwork, diminished productivity, poor decisions. List responses on the chart]</a:t>
            </a:r>
          </a:p>
          <a:p>
            <a:pPr defTabSz="927043">
              <a:defRPr/>
            </a:pPr>
            <a:endParaRPr lang="en-US" b="1" i="0"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28</a:t>
            </a:fld>
            <a:endParaRPr lang="en-US"/>
          </a:p>
        </p:txBody>
      </p:sp>
    </p:spTree>
    <p:extLst>
      <p:ext uri="{BB962C8B-B14F-4D97-AF65-F5344CB8AC3E}">
        <p14:creationId xmlns:p14="http://schemas.microsoft.com/office/powerpoint/2010/main" val="1476015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043">
              <a:defRPr/>
            </a:pPr>
            <a:r>
              <a:rPr lang="en-US" dirty="0"/>
              <a:t>Thinking through everything we covered, what does this statement mean to you?</a:t>
            </a:r>
          </a:p>
          <a:p>
            <a:pPr defTabSz="927043">
              <a:defRPr/>
            </a:pPr>
            <a:endParaRPr lang="en-US" dirty="0"/>
          </a:p>
          <a:p>
            <a:pPr defTabSz="927043">
              <a:defRPr/>
            </a:pPr>
            <a:r>
              <a:rPr lang="en-US" dirty="0"/>
              <a:t>Assumptions, Resulting Treatment, Impact of the individuals, Impact on the business</a:t>
            </a:r>
          </a:p>
          <a:p>
            <a:pPr defTabSz="927043">
              <a:defRPr/>
            </a:pPr>
            <a:endParaRPr lang="en-US" b="1" i="0" dirty="0"/>
          </a:p>
          <a:p>
            <a:pPr marL="289036" indent="-289036">
              <a:buFont typeface="Arial" pitchFamily="34" charset="0"/>
              <a:buChar char="•"/>
            </a:pPr>
            <a:r>
              <a:rPr lang="en-US" sz="1200" dirty="0">
                <a:latin typeface="Arial" pitchFamily="34" charset="0"/>
                <a:cs typeface="Arial" pitchFamily="34" charset="0"/>
              </a:rPr>
              <a:t>We are going to use ‘HR’ as the group for our example. What are some common assumptions or perceptions that people have in the organization about HR? We’re going to list those under Assumptions. [Responses may include: “internally focused,” or “less connected to the business”—list them on the chart you are creating.]</a:t>
            </a:r>
          </a:p>
          <a:p>
            <a:pPr marL="289036" indent="-289036">
              <a:buFont typeface="Arial" pitchFamily="34" charset="0"/>
              <a:buChar char="•"/>
            </a:pPr>
            <a:r>
              <a:rPr lang="en-US" sz="1200" dirty="0">
                <a:latin typeface="Arial" pitchFamily="34" charset="0"/>
                <a:cs typeface="Arial" pitchFamily="34" charset="0"/>
              </a:rPr>
              <a:t>Next, we’re going to consider the Treatment that would result from those assumptions. If I believe these people are internally focused and less connected to the business, what would be my behavior toward them? How would I treat them? [Responses may include: avoid them, withhold info, go around them—list participant responses on the chart.]</a:t>
            </a:r>
          </a:p>
          <a:p>
            <a:pPr marL="289036" indent="-289036">
              <a:buFont typeface="Arial" pitchFamily="34" charset="0"/>
              <a:buChar char="•"/>
            </a:pPr>
            <a:r>
              <a:rPr lang="en-US" sz="1200" dirty="0">
                <a:latin typeface="Arial" pitchFamily="34" charset="0"/>
                <a:cs typeface="Arial" pitchFamily="34" charset="0"/>
              </a:rPr>
              <a:t>Now, if an employee were being treated this way, what impact might it have on him or her? (Responses may include: resentful, unproductive—list responses on the chart]</a:t>
            </a:r>
          </a:p>
          <a:p>
            <a:pPr marL="289036" indent="-289036">
              <a:buFont typeface="Arial" pitchFamily="34" charset="0"/>
              <a:buChar char="•"/>
            </a:pPr>
            <a:r>
              <a:rPr lang="en-US" sz="1200" dirty="0">
                <a:latin typeface="Arial" pitchFamily="34" charset="0"/>
                <a:cs typeface="Arial" pitchFamily="34" charset="0"/>
              </a:rPr>
              <a:t>Finally, what impact could this have on the business? [Responses may include: lack of teamwork, diminished productivity, poor decisions. List responses on the chart]</a:t>
            </a:r>
          </a:p>
          <a:p>
            <a:pPr defTabSz="927043">
              <a:defRPr/>
            </a:pPr>
            <a:endParaRPr lang="en-US" b="1" i="0"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30</a:t>
            </a:fld>
            <a:endParaRPr lang="en-US"/>
          </a:p>
        </p:txBody>
      </p:sp>
    </p:spTree>
    <p:extLst>
      <p:ext uri="{BB962C8B-B14F-4D97-AF65-F5344CB8AC3E}">
        <p14:creationId xmlns:p14="http://schemas.microsoft.com/office/powerpoint/2010/main" val="4275123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Find a partner, or someone you don’t work with often. From your dimensions</a:t>
            </a:r>
            <a:r>
              <a:rPr lang="en-US" baseline="0" dirty="0"/>
              <a:t> of diversity, follow the prompts to start a conversation around the dimensions of diversity you identify with. </a:t>
            </a:r>
          </a:p>
          <a:p>
            <a:endParaRPr lang="en-US" baseline="0" dirty="0"/>
          </a:p>
          <a:p>
            <a:r>
              <a:rPr lang="en-US" b="1" dirty="0">
                <a:solidFill>
                  <a:schemeClr val="tx2"/>
                </a:solidFill>
              </a:rPr>
              <a:t>EXAMPLES:  </a:t>
            </a:r>
            <a:r>
              <a:rPr lang="en-US" dirty="0">
                <a:solidFill>
                  <a:schemeClr val="tx2"/>
                </a:solidFill>
              </a:rPr>
              <a:t>If one of my identifiers was “Gay," and I thought a stereotype was that all gay men are good dressers/decorators. My example could be, “I am a gay man, but not all gay men are good dressers/decorators.”</a:t>
            </a:r>
          </a:p>
          <a:p>
            <a:endParaRPr lang="en-US" dirty="0"/>
          </a:p>
          <a:p>
            <a:r>
              <a:rPr lang="en-US" b="1" dirty="0"/>
              <a:t>DO:</a:t>
            </a:r>
            <a:r>
              <a:rPr lang="en-US" b="0" dirty="0"/>
              <a:t> Give learners 5 minutes to hold the conversation, reminding them to cover each question.</a:t>
            </a:r>
            <a:endParaRPr lang="en-US" b="1" dirty="0"/>
          </a:p>
          <a:p>
            <a:pPr defTabSz="924916">
              <a:defRPr/>
            </a:pPr>
            <a:endParaRPr lang="en-US" b="1" dirty="0"/>
          </a:p>
          <a:p>
            <a:pPr defTabSz="924916">
              <a:defRPr/>
            </a:pPr>
            <a:r>
              <a:rPr lang="en-US" b="1" dirty="0"/>
              <a:t>DO: </a:t>
            </a:r>
            <a:r>
              <a:rPr lang="en-US" b="0" dirty="0"/>
              <a:t>Instruct the learners to look at the dimensions of diversity on the screen and chose two that they would be comfortable to talk with a partner about. Give them a quiet moment to decide.</a:t>
            </a:r>
          </a:p>
          <a:p>
            <a:pPr defTabSz="924916">
              <a:defRPr/>
            </a:pPr>
            <a:endParaRPr lang="en-US" b="0" dirty="0"/>
          </a:p>
          <a:p>
            <a:pPr defTabSz="924916">
              <a:defRPr/>
            </a:pPr>
            <a:r>
              <a:rPr lang="en-US" b="0" dirty="0"/>
              <a:t>Cognitive Style: </a:t>
            </a:r>
            <a:r>
              <a:rPr lang="en-US" b="1" i="0" dirty="0">
                <a:solidFill>
                  <a:srgbClr val="202124"/>
                </a:solidFill>
                <a:effectLst/>
                <a:latin typeface="Roboto" panose="02000000000000000000" pitchFamily="2" charset="0"/>
              </a:rPr>
              <a:t>a person's characteristic mode of perceiving, thinking, remembering, and problem solving</a:t>
            </a:r>
            <a:r>
              <a:rPr lang="en-US" b="0" i="0" dirty="0">
                <a:solidFill>
                  <a:srgbClr val="202124"/>
                </a:solidFill>
                <a:effectLst/>
                <a:latin typeface="Roboto" panose="02000000000000000000" pitchFamily="2" charset="0"/>
              </a:rPr>
              <a:t>. Cognitive styles might differ in preferred elements or activities, such as group work versus working individually, more structured versus less defined activities, or visual versus verbal encoding.</a:t>
            </a:r>
            <a:endParaRPr lang="en-US" b="1" dirty="0"/>
          </a:p>
          <a:p>
            <a:r>
              <a:rPr lang="en-US" dirty="0"/>
              <a:t>Work Style: </a:t>
            </a:r>
            <a:r>
              <a:rPr lang="en-US" b="0" i="0" dirty="0">
                <a:solidFill>
                  <a:srgbClr val="202124"/>
                </a:solidFill>
                <a:effectLst/>
                <a:latin typeface="Roboto" panose="02000000000000000000" pitchFamily="2" charset="0"/>
              </a:rPr>
              <a:t>Work style–or </a:t>
            </a:r>
            <a:r>
              <a:rPr lang="en-US" b="1" i="0" dirty="0">
                <a:solidFill>
                  <a:srgbClr val="202124"/>
                </a:solidFill>
                <a:effectLst/>
                <a:latin typeface="Roboto" panose="02000000000000000000" pitchFamily="2" charset="0"/>
              </a:rPr>
              <a:t>the way we think, structure, organize, and complete our work ( we do a business chemistry mini work shop) </a:t>
            </a:r>
            <a:endParaRPr lang="en-US" dirty="0"/>
          </a:p>
          <a:p>
            <a:r>
              <a:rPr lang="en-US" b="1" dirty="0"/>
              <a:t>SAY</a:t>
            </a:r>
            <a:r>
              <a:rPr lang="en-US" dirty="0"/>
              <a:t>: Find a partner, or someone you don’t work with often. From your dimensions</a:t>
            </a:r>
            <a:r>
              <a:rPr lang="en-US" baseline="0" dirty="0"/>
              <a:t> of diversity, follow the prompts to start a conversation around the dimensions of diversity you identify with. </a:t>
            </a:r>
          </a:p>
          <a:p>
            <a:endParaRPr lang="en-US" baseline="0" dirty="0"/>
          </a:p>
          <a:p>
            <a:r>
              <a:rPr lang="en-US" b="1" dirty="0">
                <a:solidFill>
                  <a:schemeClr val="tx2"/>
                </a:solidFill>
              </a:rPr>
              <a:t>EXAMPLES:  </a:t>
            </a:r>
            <a:r>
              <a:rPr lang="en-US" dirty="0">
                <a:solidFill>
                  <a:schemeClr val="tx2"/>
                </a:solidFill>
              </a:rPr>
              <a:t>If one of my identifiers was “Gay," and I thought a stereotype was that all gay men are good dressers/decorators. My example could be, “I am a gay man, but not all gay men are good dressers/decorators.”</a:t>
            </a:r>
          </a:p>
          <a:p>
            <a:endParaRPr lang="en-US" dirty="0"/>
          </a:p>
          <a:p>
            <a:r>
              <a:rPr lang="en-US" b="1" dirty="0"/>
              <a:t>DO:</a:t>
            </a:r>
            <a:r>
              <a:rPr lang="en-US" b="0" dirty="0"/>
              <a:t> Give learners 5 minutes to hold the conversation, reminding them to cover each question.</a:t>
            </a:r>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31</a:t>
            </a:fld>
            <a:endParaRPr lang="en-US"/>
          </a:p>
        </p:txBody>
      </p:sp>
    </p:spTree>
    <p:extLst>
      <p:ext uri="{BB962C8B-B14F-4D97-AF65-F5344CB8AC3E}">
        <p14:creationId xmlns:p14="http://schemas.microsoft.com/office/powerpoint/2010/main" val="927379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builds</a:t>
            </a:r>
          </a:p>
          <a:p>
            <a:endParaRPr lang="en-US" dirty="0"/>
          </a:p>
          <a:p>
            <a:r>
              <a:rPr lang="en-US" dirty="0"/>
              <a:t>Say: I hope you enjoyed the icebreaker as much as I enjoyed hearing it. Part of our session today will be time for activities, time for instruction and time for open-ended discussion. Let’s start with an open-ended discussion with a fairly ambiguous question. No answer is wrong or right, if you can explain it. So!...</a:t>
            </a:r>
          </a:p>
          <a:p>
            <a:endParaRPr lang="en-US" dirty="0"/>
          </a:p>
          <a:p>
            <a:r>
              <a:rPr lang="en-US" dirty="0"/>
              <a:t>*Click*</a:t>
            </a:r>
          </a:p>
          <a:p>
            <a:endParaRPr lang="en-US" dirty="0"/>
          </a:p>
          <a:p>
            <a:r>
              <a:rPr lang="en-US" dirty="0"/>
              <a:t>Ask: Can you change </a:t>
            </a:r>
            <a:r>
              <a:rPr lang="en-US" b="1" dirty="0"/>
              <a:t>the truth</a:t>
            </a:r>
            <a:r>
              <a:rPr lang="en-US" b="0" dirty="0"/>
              <a:t>?</a:t>
            </a:r>
          </a:p>
          <a:p>
            <a:endParaRPr lang="en-US" dirty="0"/>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5</a:t>
            </a:fld>
            <a:endParaRPr lang="en-US"/>
          </a:p>
        </p:txBody>
      </p:sp>
    </p:spTree>
    <p:extLst>
      <p:ext uri="{BB962C8B-B14F-4D97-AF65-F5344CB8AC3E}">
        <p14:creationId xmlns:p14="http://schemas.microsoft.com/office/powerpoint/2010/main" val="368841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1" dirty="0"/>
              <a:t>DO: </a:t>
            </a:r>
            <a:r>
              <a:rPr lang="en-US" b="0" dirty="0"/>
              <a:t>Instruct the learners to look at the dimensions of diversity on the screen and chose two that they would be comfortable to talk with a partner about. Give them a quiet moment to decide.</a:t>
            </a:r>
          </a:p>
          <a:p>
            <a:pPr defTabSz="924916">
              <a:defRPr/>
            </a:pPr>
            <a:endParaRPr lang="en-US" b="0" dirty="0"/>
          </a:p>
          <a:p>
            <a:pPr defTabSz="924916">
              <a:defRPr/>
            </a:pPr>
            <a:r>
              <a:rPr lang="en-US" b="0" dirty="0"/>
              <a:t>Cognitive Style: </a:t>
            </a:r>
            <a:r>
              <a:rPr lang="en-US" b="1" i="0" dirty="0">
                <a:solidFill>
                  <a:srgbClr val="202124"/>
                </a:solidFill>
                <a:effectLst/>
                <a:latin typeface="Roboto" panose="02000000000000000000" pitchFamily="2" charset="0"/>
              </a:rPr>
              <a:t>a person's characteristic mode of perceiving, thinking, remembering, and problem solving</a:t>
            </a:r>
            <a:r>
              <a:rPr lang="en-US" b="0" i="0" dirty="0">
                <a:solidFill>
                  <a:srgbClr val="202124"/>
                </a:solidFill>
                <a:effectLst/>
                <a:latin typeface="Roboto" panose="02000000000000000000" pitchFamily="2" charset="0"/>
              </a:rPr>
              <a:t>. Cognitive styles might differ in preferred elements or activities, such as group work versus working individually, more structured versus less defined activities, or visual versus verbal encoding.</a:t>
            </a:r>
            <a:endParaRPr lang="en-US" b="1" dirty="0"/>
          </a:p>
          <a:p>
            <a:r>
              <a:rPr lang="en-US" dirty="0"/>
              <a:t>Work Style: </a:t>
            </a:r>
            <a:r>
              <a:rPr lang="en-US" b="0" i="0" dirty="0">
                <a:solidFill>
                  <a:srgbClr val="202124"/>
                </a:solidFill>
                <a:effectLst/>
                <a:latin typeface="Roboto" panose="02000000000000000000" pitchFamily="2" charset="0"/>
              </a:rPr>
              <a:t>Work style–or </a:t>
            </a:r>
            <a:r>
              <a:rPr lang="en-US" b="1" i="0" dirty="0">
                <a:solidFill>
                  <a:srgbClr val="202124"/>
                </a:solidFill>
                <a:effectLst/>
                <a:latin typeface="Roboto" panose="02000000000000000000" pitchFamily="2" charset="0"/>
              </a:rPr>
              <a:t>the way we think, structure, organize, and complete our work ( we do a business chemistry mini work shop) </a:t>
            </a:r>
            <a:endParaRPr lang="en-US" dirty="0"/>
          </a:p>
          <a:p>
            <a:r>
              <a:rPr lang="en-US" b="1" dirty="0"/>
              <a:t>SAY</a:t>
            </a:r>
            <a:r>
              <a:rPr lang="en-US" dirty="0"/>
              <a:t>: Find a partner, or someone you don’t work with often. From your dimensions</a:t>
            </a:r>
            <a:r>
              <a:rPr lang="en-US" baseline="0" dirty="0"/>
              <a:t> of diversity, follow the prompts to start a conversation around the dimensions of diversity you identify with. </a:t>
            </a:r>
          </a:p>
          <a:p>
            <a:endParaRPr lang="en-US" baseline="0" dirty="0"/>
          </a:p>
          <a:p>
            <a:r>
              <a:rPr lang="en-US" b="1" dirty="0">
                <a:solidFill>
                  <a:schemeClr val="tx2"/>
                </a:solidFill>
              </a:rPr>
              <a:t>EXAMPLES:  </a:t>
            </a:r>
            <a:r>
              <a:rPr lang="en-US" dirty="0">
                <a:solidFill>
                  <a:schemeClr val="tx2"/>
                </a:solidFill>
              </a:rPr>
              <a:t>If one of my identifiers was “Gay," and I thought a stereotype was that all gay men are good dressers/decorators. My example could be, “I am a gay man, but not all gay men are good dressers/decorators.”</a:t>
            </a:r>
          </a:p>
          <a:p>
            <a:endParaRPr lang="en-US" dirty="0"/>
          </a:p>
          <a:p>
            <a:r>
              <a:rPr lang="en-US" b="1" dirty="0"/>
              <a:t>DO:</a:t>
            </a:r>
            <a:r>
              <a:rPr lang="en-US" b="0" dirty="0"/>
              <a:t> Give learners 5 minutes to hold the conversation, reminding them to cover each question.</a:t>
            </a:r>
            <a:endParaRPr lang="en-US" b="1" dirty="0"/>
          </a:p>
        </p:txBody>
      </p:sp>
      <p:sp>
        <p:nvSpPr>
          <p:cNvPr id="4" name="Slide Number Placeholder 3"/>
          <p:cNvSpPr>
            <a:spLocks noGrp="1"/>
          </p:cNvSpPr>
          <p:nvPr>
            <p:ph type="sldNum" sz="quarter" idx="5"/>
          </p:nvPr>
        </p:nvSpPr>
        <p:spPr/>
        <p:txBody>
          <a:bodyPr/>
          <a:lstStyle/>
          <a:p>
            <a:fld id="{11677140-6CD3-4212-B436-6C650ED10C71}" type="slidenum">
              <a:rPr lang="en-US" smtClean="0"/>
              <a:t>32</a:t>
            </a:fld>
            <a:endParaRPr lang="en-US"/>
          </a:p>
        </p:txBody>
      </p:sp>
    </p:spTree>
    <p:extLst>
      <p:ext uri="{BB962C8B-B14F-4D97-AF65-F5344CB8AC3E}">
        <p14:creationId xmlns:p14="http://schemas.microsoft.com/office/powerpoint/2010/main" val="21935314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33</a:t>
            </a:fld>
            <a:endParaRPr lang="en-US"/>
          </a:p>
        </p:txBody>
      </p:sp>
    </p:spTree>
    <p:extLst>
      <p:ext uri="{BB962C8B-B14F-4D97-AF65-F5344CB8AC3E}">
        <p14:creationId xmlns:p14="http://schemas.microsoft.com/office/powerpoint/2010/main" val="902038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uman BBY 55"/>
              </a:rPr>
              <a:t>Ask group:</a:t>
            </a:r>
          </a:p>
          <a:p>
            <a:pPr marL="232943" indent="-232943">
              <a:buAutoNum type="arabicPeriod"/>
            </a:pPr>
            <a:r>
              <a:rPr lang="en-US" dirty="0">
                <a:latin typeface="Human BBY 55"/>
              </a:rPr>
              <a:t>What do you know about microaggressions or microinequities? Following discussion, reveal definition.</a:t>
            </a:r>
          </a:p>
          <a:p>
            <a:pPr marL="232943" indent="-232943">
              <a:buAutoNum type="arabicPeriod"/>
            </a:pPr>
            <a:endParaRPr lang="en-US" dirty="0">
              <a:latin typeface="Human BBY 55"/>
            </a:endParaRPr>
          </a:p>
          <a:p>
            <a:endParaRPr lang="en-US" dirty="0">
              <a:latin typeface="Human BBY 55"/>
            </a:endParaRPr>
          </a:p>
          <a:p>
            <a:r>
              <a:rPr lang="en-US" dirty="0">
                <a:latin typeface="Human BBY 55"/>
              </a:rPr>
              <a:t>Expressions of racism, sexism, that seem well intended; however, subtle messages that translate as insults or slights. Microaggressions are verbal and behavioral indignities.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Brief and commonplace daily verbal, behavioral, environmental indignities whether intentional or unintentional that communicate hostile, derogatory, or negative racial, gender, sexual orientation and religious slights and insults to the target person or group.</a:t>
            </a:r>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35</a:t>
            </a:fld>
            <a:endParaRPr lang="en-US"/>
          </a:p>
        </p:txBody>
      </p:sp>
    </p:spTree>
    <p:extLst>
      <p:ext uri="{BB962C8B-B14F-4D97-AF65-F5344CB8AC3E}">
        <p14:creationId xmlns:p14="http://schemas.microsoft.com/office/powerpoint/2010/main" val="1070924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uman BBY 55"/>
              </a:rPr>
              <a:t>Explain:</a:t>
            </a:r>
          </a:p>
          <a:p>
            <a:pPr marL="232943" indent="-232943">
              <a:buAutoNum type="arabicPeriod"/>
            </a:pPr>
            <a:r>
              <a:rPr lang="en-US" dirty="0">
                <a:latin typeface="Human BBY 55"/>
              </a:rPr>
              <a:t>Micro-assault: verbal or non-verbal attack (i.e., antisemitic language/confederate attire)</a:t>
            </a:r>
          </a:p>
          <a:p>
            <a:pPr marL="232943" indent="-232943">
              <a:buAutoNum type="arabicPeriod"/>
            </a:pPr>
            <a:r>
              <a:rPr lang="en-US" dirty="0">
                <a:latin typeface="Human BBY 55"/>
              </a:rPr>
              <a:t>Micro-insult: racially demeaning a person’s identity (or failure to acknowledge). I don’t see race or color.</a:t>
            </a:r>
          </a:p>
          <a:p>
            <a:pPr marL="232943" indent="-232943">
              <a:buAutoNum type="arabicPeriod"/>
            </a:pPr>
            <a:r>
              <a:rPr lang="en-US" dirty="0">
                <a:latin typeface="Human BBY 55"/>
              </a:rPr>
              <a:t>Micro-invalidation: assuming the way a person presents is an indication of where the person is born.</a:t>
            </a:r>
          </a:p>
          <a:p>
            <a:endParaRPr lang="en-US" dirty="0">
              <a:latin typeface="Human BBY 55"/>
            </a:endParaRPr>
          </a:p>
          <a:p>
            <a:r>
              <a:rPr lang="en-US" dirty="0">
                <a:latin typeface="Human BBY 55"/>
              </a:rPr>
              <a:t>Say: Let’s explore several examples over the next few slides. </a:t>
            </a:r>
          </a:p>
          <a:p>
            <a:endParaRPr lang="en-US" dirty="0">
              <a:latin typeface="Human BBY 55"/>
            </a:endParaRPr>
          </a:p>
          <a:p>
            <a:r>
              <a:rPr lang="en-US" dirty="0">
                <a:latin typeface="Human BBY 55"/>
              </a:rPr>
              <a:t>Provide an example of 1-2 microaggressions or microinequities: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36</a:t>
            </a:fld>
            <a:endParaRPr lang="en-US"/>
          </a:p>
        </p:txBody>
      </p:sp>
    </p:spTree>
    <p:extLst>
      <p:ext uri="{BB962C8B-B14F-4D97-AF65-F5344CB8AC3E}">
        <p14:creationId xmlns:p14="http://schemas.microsoft.com/office/powerpoint/2010/main" val="3176008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uman BBY "/>
              </a:rPr>
              <a:t>Percentage of race/ethnicity with average microaggression more than a little stressful, upsetting or bothersome:</a:t>
            </a:r>
          </a:p>
          <a:p>
            <a:r>
              <a:rPr lang="en-US" dirty="0">
                <a:latin typeface="Human BBY "/>
              </a:rPr>
              <a:t>Additional areas: </a:t>
            </a:r>
          </a:p>
          <a:p>
            <a:r>
              <a:rPr lang="en-US" dirty="0">
                <a:latin typeface="Human BBY "/>
              </a:rPr>
              <a:t>Gender-women</a:t>
            </a:r>
          </a:p>
          <a:p>
            <a:r>
              <a:rPr lang="en-US" dirty="0">
                <a:latin typeface="Human BBY "/>
              </a:rPr>
              <a:t>Sexual orientation-LGBTQ+</a:t>
            </a:r>
          </a:p>
          <a:p>
            <a:r>
              <a:rPr lang="en-US" dirty="0">
                <a:latin typeface="Human BBY "/>
              </a:rPr>
              <a:t>Religious background</a:t>
            </a:r>
          </a:p>
          <a:p>
            <a:r>
              <a:rPr lang="en-US" dirty="0">
                <a:latin typeface="Human BBY "/>
              </a:rPr>
              <a:t>Political affiliation</a:t>
            </a:r>
          </a:p>
          <a:p>
            <a:endParaRPr lang="en-US" dirty="0">
              <a:latin typeface="Human BBY "/>
            </a:endParaRPr>
          </a:p>
          <a:p>
            <a:pPr defTabSz="931774"/>
            <a:r>
              <a:rPr lang="en-US" dirty="0">
                <a:latin typeface="Human BBY "/>
              </a:rPr>
              <a:t>Source: Wheaton College Study</a:t>
            </a:r>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37</a:t>
            </a:fld>
            <a:endParaRPr lang="en-US"/>
          </a:p>
        </p:txBody>
      </p:sp>
    </p:spTree>
    <p:extLst>
      <p:ext uri="{BB962C8B-B14F-4D97-AF65-F5344CB8AC3E}">
        <p14:creationId xmlns:p14="http://schemas.microsoft.com/office/powerpoint/2010/main" val="2773534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*Slide builds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 what’s the issue with the word microaggression anyways?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Well, just look at it. The word micro.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 aggression?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term, and how it frames the issue, does a disservice to the goal of increasing inclusion.</a:t>
            </a:r>
          </a:p>
          <a:p>
            <a:endParaRPr lang="en-US" dirty="0"/>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38</a:t>
            </a:fld>
            <a:endParaRPr lang="en-US"/>
          </a:p>
        </p:txBody>
      </p:sp>
    </p:spTree>
    <p:extLst>
      <p:ext uri="{BB962C8B-B14F-4D97-AF65-F5344CB8AC3E}">
        <p14:creationId xmlns:p14="http://schemas.microsoft.com/office/powerpoint/2010/main" val="3134130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*Slide builds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 what’s the issue with the word microaggression anyways?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Well, just look at it. The word subtle.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 </a:t>
            </a:r>
            <a:r>
              <a:rPr lang="en-US" sz="1200" dirty="0"/>
              <a:t>SUBTLE: They are subtle and that’s precisely what makes them hard to identify and speak up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ACTS: They are things people say and do (not intentions).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 Exclusion?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EXCLUSION: They create and perpetuate exclusion of people with marginalized identities.</a:t>
            </a:r>
            <a:endParaRPr lang="en-US" dirty="0"/>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39</a:t>
            </a:fld>
            <a:endParaRPr lang="en-US"/>
          </a:p>
        </p:txBody>
      </p:sp>
    </p:spTree>
    <p:extLst>
      <p:ext uri="{BB962C8B-B14F-4D97-AF65-F5344CB8AC3E}">
        <p14:creationId xmlns:p14="http://schemas.microsoft.com/office/powerpoint/2010/main" val="8245906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Human BBY 55"/>
              </a:rPr>
              <a:t>*Slide builds</a:t>
            </a:r>
          </a:p>
          <a:p>
            <a:endParaRPr lang="en-US" b="1" dirty="0">
              <a:latin typeface="Human BBY 55"/>
            </a:endParaRPr>
          </a:p>
          <a:p>
            <a:r>
              <a:rPr lang="en-US" b="1" dirty="0">
                <a:latin typeface="Human BBY 55"/>
              </a:rPr>
              <a:t>Ask: Has anyone experienced microaggression?</a:t>
            </a:r>
          </a:p>
          <a:p>
            <a:r>
              <a:rPr lang="en-US" i="1" dirty="0">
                <a:latin typeface="Human BBY 55"/>
              </a:rPr>
              <a:t>*click</a:t>
            </a:r>
          </a:p>
          <a:p>
            <a:r>
              <a:rPr lang="en-US" i="1" dirty="0">
                <a:latin typeface="Human BBY 55"/>
              </a:rPr>
              <a:t>Share examples of microaggressions. Advise the team they will have an opportunity to address a variety</a:t>
            </a:r>
          </a:p>
          <a:p>
            <a:r>
              <a:rPr lang="en-US" i="1" dirty="0">
                <a:latin typeface="Human BBY 55"/>
              </a:rPr>
              <a:t>They are old people-avoid commenting on personal attributes (actual or perceived); focus on experience, skills, relevant background</a:t>
            </a:r>
          </a:p>
          <a:p>
            <a:r>
              <a:rPr lang="en-US" i="1" dirty="0">
                <a:latin typeface="Human BBY 55"/>
              </a:rPr>
              <a:t>Young up and comer</a:t>
            </a:r>
          </a:p>
          <a:p>
            <a:r>
              <a:rPr lang="en-US" i="1" dirty="0">
                <a:latin typeface="Human BBY 55"/>
              </a:rPr>
              <a:t>Where are you really from?-don’t assume the person is from any specific place.</a:t>
            </a:r>
          </a:p>
          <a:p>
            <a:r>
              <a:rPr lang="en-US" i="1" dirty="0">
                <a:latin typeface="Human BBY 55"/>
              </a:rPr>
              <a:t>Your name is hard to pronounce-assumes culturally unfit: ask the person to pronounce their name.</a:t>
            </a:r>
          </a:p>
          <a:p>
            <a:r>
              <a:rPr lang="en-US" i="1" dirty="0">
                <a:latin typeface="Human BBY 55"/>
              </a:rPr>
              <a:t>You don’t know how to salsa?</a:t>
            </a:r>
          </a:p>
          <a:p>
            <a:r>
              <a:rPr lang="en-US" i="1" dirty="0">
                <a:latin typeface="Human BBY 55"/>
              </a:rPr>
              <a:t>She’s crazy-ask for more information rather than assume; in cases of disagreement, avoid indication of illogical behavior</a:t>
            </a:r>
          </a:p>
          <a:p>
            <a:r>
              <a:rPr lang="en-US" i="1" dirty="0">
                <a:latin typeface="Human BBY 55"/>
              </a:rPr>
              <a:t>What are you (bi-racial-black/white/German/etc.)</a:t>
            </a:r>
          </a:p>
          <a:p>
            <a:r>
              <a:rPr lang="en-US" i="1" dirty="0">
                <a:latin typeface="Human BBY 55"/>
              </a:rPr>
              <a:t>He’s bi-polar</a:t>
            </a:r>
          </a:p>
          <a:p>
            <a:r>
              <a:rPr lang="en-US" i="1" dirty="0">
                <a:latin typeface="Human BBY 55"/>
              </a:rPr>
              <a:t>So what do you speak in ___</a:t>
            </a:r>
          </a:p>
          <a:p>
            <a:r>
              <a:rPr lang="en-US" i="1" dirty="0">
                <a:latin typeface="Human BBY 55"/>
              </a:rPr>
              <a:t>You’re smarter than I thought.</a:t>
            </a:r>
          </a:p>
          <a:p>
            <a:r>
              <a:rPr lang="en-US" i="1" dirty="0">
                <a:latin typeface="Human BBY 55"/>
              </a:rPr>
              <a:t>Come on, you don’t know how to play spades?</a:t>
            </a:r>
          </a:p>
          <a:p>
            <a:r>
              <a:rPr lang="en-US" i="1" dirty="0">
                <a:latin typeface="Human BBY 55"/>
              </a:rPr>
              <a:t>You don’t act black/white/Indian/Asian/</a:t>
            </a:r>
            <a:r>
              <a:rPr lang="en-US" i="1" dirty="0" err="1">
                <a:latin typeface="Human BBY 55"/>
              </a:rPr>
              <a:t>etc</a:t>
            </a:r>
            <a:r>
              <a:rPr lang="en-US" i="1" dirty="0">
                <a:latin typeface="Human BBY 55"/>
              </a:rPr>
              <a:t>-in place of commenting on how people speak, share feedback in ideas or information communicated</a:t>
            </a:r>
          </a:p>
          <a:p>
            <a:r>
              <a:rPr lang="en-US" i="1" dirty="0">
                <a:latin typeface="Human BBY 55"/>
              </a:rPr>
              <a:t>You don't talk like a ___person</a:t>
            </a:r>
          </a:p>
          <a:p>
            <a:r>
              <a:rPr lang="en-US" i="1" dirty="0">
                <a:latin typeface="Human BBY 55"/>
              </a:rPr>
              <a:t>That’s retarded.</a:t>
            </a:r>
          </a:p>
          <a:p>
            <a:r>
              <a:rPr lang="en-US" i="1" dirty="0">
                <a:latin typeface="Human BBY 55"/>
              </a:rPr>
              <a:t>You don’t act gay.</a:t>
            </a:r>
          </a:p>
          <a:p>
            <a:r>
              <a:rPr lang="en-US" i="1" dirty="0">
                <a:latin typeface="Human BBY 55"/>
              </a:rPr>
              <a:t>They aren’t used to seasoned food.</a:t>
            </a:r>
          </a:p>
          <a:p>
            <a:r>
              <a:rPr lang="en-US" i="1" dirty="0">
                <a:latin typeface="Human BBY 55"/>
              </a:rPr>
              <a:t>Eye’s roll when exiting the 2</a:t>
            </a:r>
            <a:r>
              <a:rPr lang="en-US" i="1" baseline="30000" dirty="0">
                <a:latin typeface="Human BBY 55"/>
              </a:rPr>
              <a:t>nd</a:t>
            </a:r>
            <a:r>
              <a:rPr lang="en-US" i="1" dirty="0">
                <a:latin typeface="Human BBY 55"/>
              </a:rPr>
              <a:t> floor elevator</a:t>
            </a:r>
          </a:p>
          <a:p>
            <a:r>
              <a:rPr lang="en-US" i="1" dirty="0">
                <a:latin typeface="Human BBY 55"/>
              </a:rPr>
              <a:t>Why are you taking a handicap parking space?</a:t>
            </a:r>
          </a:p>
          <a:p>
            <a:r>
              <a:rPr lang="en-US" i="1" dirty="0">
                <a:latin typeface="Human BBY 55"/>
              </a:rPr>
              <a:t>Is that your real hair/can I touch it? Hair is not representative of level of professionalism…it’s just hair.</a:t>
            </a:r>
          </a:p>
          <a:p>
            <a:r>
              <a:rPr lang="en-US" i="1" dirty="0">
                <a:latin typeface="Human BBY 55"/>
              </a:rPr>
              <a:t>What she meant to say is…: Interrupting is just rude. This comment implies the person is not capable of formulating/communicating thought. Avoid this phrase; in its place, </a:t>
            </a:r>
            <a:r>
              <a:rPr lang="en-US" i="1" dirty="0" err="1">
                <a:latin typeface="Human BBY 55"/>
              </a:rPr>
              <a:t>add..what</a:t>
            </a:r>
            <a:r>
              <a:rPr lang="en-US" i="1" dirty="0">
                <a:latin typeface="Human BBY 55"/>
              </a:rPr>
              <a:t> I’d like to add is.</a:t>
            </a:r>
          </a:p>
          <a:p>
            <a:r>
              <a:rPr lang="en-US" i="1" dirty="0">
                <a:latin typeface="Human BBY 55"/>
              </a:rPr>
              <a:t>You're Latina, do your kids like Dora; Black-Doc </a:t>
            </a:r>
            <a:r>
              <a:rPr lang="en-US" i="1" dirty="0" err="1">
                <a:latin typeface="Human BBY 55"/>
              </a:rPr>
              <a:t>McStuffins</a:t>
            </a:r>
            <a:endParaRPr lang="en-US" i="1" dirty="0">
              <a:latin typeface="Human BBY 55"/>
            </a:endParaRPr>
          </a:p>
          <a:p>
            <a:r>
              <a:rPr lang="en-US" i="1" dirty="0">
                <a:latin typeface="Human BBY 55"/>
              </a:rPr>
              <a:t>You're Asian and like country music?-Music is enjoyed by anyone and not specific to cultural demographics.</a:t>
            </a:r>
          </a:p>
          <a:p>
            <a:r>
              <a:rPr lang="en-US" i="1" dirty="0">
                <a:latin typeface="Human BBY 55"/>
              </a:rPr>
              <a:t>You sound like a white person</a:t>
            </a:r>
          </a:p>
          <a:p>
            <a:r>
              <a:rPr lang="en-US" i="1" dirty="0">
                <a:latin typeface="Human BBY 55"/>
              </a:rPr>
              <a:t>You're so articulate</a:t>
            </a:r>
          </a:p>
          <a:p>
            <a:r>
              <a:rPr lang="en-US" i="1" dirty="0">
                <a:latin typeface="Human BBY 55"/>
              </a:rPr>
              <a:t>That's ghetto</a:t>
            </a:r>
          </a:p>
          <a:p>
            <a:r>
              <a:rPr lang="en-US" i="1" dirty="0">
                <a:latin typeface="Human BBY 55"/>
              </a:rPr>
              <a:t>He’s so hood</a:t>
            </a:r>
          </a:p>
        </p:txBody>
      </p:sp>
      <p:sp>
        <p:nvSpPr>
          <p:cNvPr id="4" name="Slide Number Placeholder 3"/>
          <p:cNvSpPr>
            <a:spLocks noGrp="1"/>
          </p:cNvSpPr>
          <p:nvPr>
            <p:ph type="sldNum" sz="quarter" idx="5"/>
          </p:nvPr>
        </p:nvSpPr>
        <p:spPr/>
        <p:txBody>
          <a:bodyPr/>
          <a:lstStyle/>
          <a:p>
            <a:fld id="{11677140-6CD3-4212-B436-6C650ED10C71}" type="slidenum">
              <a:rPr lang="en-US" smtClean="0"/>
              <a:t>40</a:t>
            </a:fld>
            <a:endParaRPr lang="en-US"/>
          </a:p>
        </p:txBody>
      </p:sp>
    </p:spTree>
    <p:extLst>
      <p:ext uri="{BB962C8B-B14F-4D97-AF65-F5344CB8AC3E}">
        <p14:creationId xmlns:p14="http://schemas.microsoft.com/office/powerpoint/2010/main" val="1504798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seeing the need of stopping these feelings. But let’s identify them specifically. What benefits are there for stopping SAE’s when they are happening?</a:t>
            </a:r>
          </a:p>
          <a:p>
            <a:endParaRPr lang="en-US" dirty="0"/>
          </a:p>
          <a:p>
            <a:r>
              <a:rPr lang="en-US" dirty="0"/>
              <a:t>Listen for:</a:t>
            </a:r>
          </a:p>
          <a:p>
            <a:r>
              <a:rPr lang="en-US" dirty="0"/>
              <a:t>Increased feeling of inclusion for people with marginalized identities.</a:t>
            </a:r>
          </a:p>
          <a:p>
            <a:endParaRPr lang="en-US" dirty="0"/>
          </a:p>
          <a:p>
            <a:r>
              <a:rPr lang="en-US" dirty="0"/>
              <a:t>More trust among everyone.</a:t>
            </a:r>
          </a:p>
          <a:p>
            <a:endParaRPr lang="en-US" dirty="0"/>
          </a:p>
          <a:p>
            <a:r>
              <a:rPr lang="en-US" dirty="0"/>
              <a:t>More collaboration across teams and throughout the organization.</a:t>
            </a:r>
          </a:p>
          <a:p>
            <a:endParaRPr lang="en-US" dirty="0"/>
          </a:p>
          <a:p>
            <a:r>
              <a:rPr lang="en-US" dirty="0"/>
              <a:t>Improved ability to give feedback on other issues.</a:t>
            </a:r>
          </a:p>
          <a:p>
            <a:endParaRPr lang="en-US" dirty="0"/>
          </a:p>
          <a:p>
            <a:r>
              <a:rPr lang="en-US" dirty="0"/>
              <a:t>A culture of interpersonal civility, transparency, and accountability. </a:t>
            </a:r>
          </a:p>
          <a:p>
            <a:endParaRPr lang="en-US" dirty="0"/>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42</a:t>
            </a:fld>
            <a:endParaRPr lang="en-US"/>
          </a:p>
        </p:txBody>
      </p:sp>
    </p:spTree>
    <p:extLst>
      <p:ext uri="{BB962C8B-B14F-4D97-AF65-F5344CB8AC3E}">
        <p14:creationId xmlns:p14="http://schemas.microsoft.com/office/powerpoint/2010/main" val="41728247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Human BBY Office"/>
                <a:ea typeface="+mn-ea"/>
                <a:cs typeface="+mn-cs"/>
              </a:rPr>
              <a:t>–</a:t>
            </a:r>
            <a:r>
              <a:rPr kumimoji="0" lang="en-US" sz="1200" b="1" i="0" u="none" strike="noStrike" kern="1200" cap="none" spc="0" normalizeH="0" baseline="0" noProof="0" dirty="0">
                <a:ln>
                  <a:noFill/>
                </a:ln>
                <a:solidFill>
                  <a:srgbClr val="000000"/>
                </a:solidFill>
                <a:effectLst/>
                <a:uLnTx/>
                <a:uFillTx/>
                <a:latin typeface="Human BBY Office"/>
                <a:ea typeface="+mn-ea"/>
                <a:cs typeface="+mn-cs"/>
              </a:rPr>
              <a:t>Susan Scott</a:t>
            </a:r>
            <a:r>
              <a:rPr kumimoji="0" lang="en-US" sz="1200" b="0" i="0" u="none" strike="noStrike" kern="1200" cap="none" spc="0" normalizeH="0" baseline="0" noProof="0" dirty="0">
                <a:ln>
                  <a:noFill/>
                </a:ln>
                <a:solidFill>
                  <a:srgbClr val="000000"/>
                </a:solidFill>
                <a:effectLst/>
                <a:uLnTx/>
                <a:uFillTx/>
                <a:latin typeface="Human BBY Office"/>
                <a:ea typeface="+mn-ea"/>
                <a:cs typeface="+mn-cs"/>
              </a:rPr>
              <a:t> </a:t>
            </a:r>
            <a:r>
              <a:rPr kumimoji="0" lang="en-US" sz="1200" b="1" i="0" u="none" strike="noStrike" kern="1200" cap="none" spc="0" normalizeH="0" baseline="0" noProof="0" dirty="0">
                <a:ln>
                  <a:noFill/>
                </a:ln>
                <a:solidFill>
                  <a:srgbClr val="0046BE"/>
                </a:solidFill>
                <a:effectLst/>
                <a:uLnTx/>
                <a:uFillTx/>
                <a:latin typeface="Human BBY Office"/>
                <a:ea typeface="+mn-ea"/>
                <a:cs typeface="+mn-cs"/>
              </a:rPr>
              <a:t>(author, </a:t>
            </a:r>
            <a:r>
              <a:rPr kumimoji="0" lang="en-US" sz="1200" b="1" i="1" u="none" strike="noStrike" kern="1200" cap="none" spc="0" normalizeH="0" baseline="0" noProof="0" dirty="0">
                <a:ln>
                  <a:noFill/>
                </a:ln>
                <a:solidFill>
                  <a:srgbClr val="0046BE"/>
                </a:solidFill>
                <a:effectLst/>
                <a:uLnTx/>
                <a:uFillTx/>
                <a:latin typeface="Human BBY Office"/>
                <a:ea typeface="+mn-ea"/>
                <a:cs typeface="+mn-cs"/>
              </a:rPr>
              <a:t>Fierce Conversations</a:t>
            </a:r>
            <a:r>
              <a:rPr kumimoji="0" lang="en-US" sz="1200" b="1" i="0" u="none" strike="noStrike" kern="1200" cap="none" spc="0" normalizeH="0" baseline="0" noProof="0" dirty="0">
                <a:ln>
                  <a:noFill/>
                </a:ln>
                <a:solidFill>
                  <a:srgbClr val="0046BE"/>
                </a:solidFill>
                <a:effectLst/>
                <a:uLnTx/>
                <a:uFillTx/>
                <a:latin typeface="Human BBY Office"/>
                <a:ea typeface="+mn-ea"/>
                <a:cs typeface="+mn-cs"/>
              </a:rPr>
              <a:t>)</a:t>
            </a:r>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44</a:t>
            </a:fld>
            <a:endParaRPr lang="en-US"/>
          </a:p>
        </p:txBody>
      </p:sp>
    </p:spTree>
    <p:extLst>
      <p:ext uri="{BB962C8B-B14F-4D97-AF65-F5344CB8AC3E}">
        <p14:creationId xmlns:p14="http://schemas.microsoft.com/office/powerpoint/2010/main" val="2053116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6</a:t>
            </a:fld>
            <a:endParaRPr lang="en-US"/>
          </a:p>
        </p:txBody>
      </p:sp>
    </p:spTree>
    <p:extLst>
      <p:ext uri="{BB962C8B-B14F-4D97-AF65-F5344CB8AC3E}">
        <p14:creationId xmlns:p14="http://schemas.microsoft.com/office/powerpoint/2010/main" val="23336307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*Slide Builds</a:t>
            </a:r>
          </a:p>
          <a:p>
            <a:pPr marL="0" indent="0">
              <a:buFont typeface="Arial" panose="020B0604020202020204" pitchFamily="34" charset="0"/>
              <a:buNone/>
            </a:pPr>
            <a:r>
              <a:rPr lang="en-US" dirty="0"/>
              <a:t>*click</a:t>
            </a:r>
          </a:p>
          <a:p>
            <a:pPr marL="0" indent="0">
              <a:buFont typeface="Arial" panose="020B0604020202020204" pitchFamily="34" charset="0"/>
              <a:buNone/>
            </a:pPr>
            <a:r>
              <a:rPr lang="en-US" dirty="0"/>
              <a:t>What is equality</a:t>
            </a:r>
          </a:p>
          <a:p>
            <a:pPr marL="0" indent="0">
              <a:buFont typeface="Arial" panose="020B0604020202020204" pitchFamily="34" charset="0"/>
              <a:buNone/>
            </a:pPr>
            <a:r>
              <a:rPr lang="en-US" dirty="0"/>
              <a:t>*Click</a:t>
            </a:r>
          </a:p>
          <a:p>
            <a:pPr marL="0" indent="0">
              <a:buFont typeface="Arial" panose="020B0604020202020204" pitchFamily="34" charset="0"/>
              <a:buNone/>
            </a:pPr>
            <a:r>
              <a:rPr lang="en-US" dirty="0"/>
              <a:t>And equity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Equity is an approach that ensures everyone has access to the same opportunities. Equity recognizes that we don’t all start from the same place because advantages and barriers exist. It’s a process that acknowledges uneven starting places and seeks to correct the imbalance. Diversity and inclusion are both outcomes. Equity is not. It refers to the process an organization engages in to ensure that people with marginalized identities have the opportunity to grow, contribute, and develop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46</a:t>
            </a:fld>
            <a:endParaRPr lang="en-US"/>
          </a:p>
        </p:txBody>
      </p:sp>
    </p:spTree>
    <p:extLst>
      <p:ext uri="{BB962C8B-B14F-4D97-AF65-F5344CB8AC3E}">
        <p14:creationId xmlns:p14="http://schemas.microsoft.com/office/powerpoint/2010/main" val="7141179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Diversity and inclusion are both outcomes. Equity is not. It refers to the process an organization engages in to ensure that people with marginalized identities have the opportunity to grow, contribute, and develop .</a:t>
            </a:r>
          </a:p>
          <a:p>
            <a:endParaRPr lang="en-US" dirty="0"/>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47</a:t>
            </a:fld>
            <a:endParaRPr lang="en-US"/>
          </a:p>
        </p:txBody>
      </p:sp>
    </p:spTree>
    <p:extLst>
      <p:ext uri="{BB962C8B-B14F-4D97-AF65-F5344CB8AC3E}">
        <p14:creationId xmlns:p14="http://schemas.microsoft.com/office/powerpoint/2010/main" val="1577512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 the room into three groups. </a:t>
            </a:r>
          </a:p>
          <a:p>
            <a:endParaRPr lang="en-US" dirty="0"/>
          </a:p>
          <a:p>
            <a:r>
              <a:rPr lang="en-US" dirty="0"/>
              <a:t>Group one – all artists and Pictionary players. Equip them with their roles, flipchart paper mounted on the wall, colorful markers and expectations. </a:t>
            </a:r>
          </a:p>
          <a:p>
            <a:endParaRPr lang="en-US" dirty="0"/>
          </a:p>
          <a:p>
            <a:r>
              <a:rPr lang="en-US" dirty="0"/>
              <a:t>Group two – half of the remaining audience. Equip them with highlighters and their flipchart paper on the floor.</a:t>
            </a:r>
          </a:p>
          <a:p>
            <a:endParaRPr lang="en-US" dirty="0"/>
          </a:p>
          <a:p>
            <a:r>
              <a:rPr lang="en-US" dirty="0"/>
              <a:t>BONUS (Place group two next to the dimmest part of the room). Artist of each group get </a:t>
            </a:r>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48</a:t>
            </a:fld>
            <a:endParaRPr lang="en-US"/>
          </a:p>
        </p:txBody>
      </p:sp>
    </p:spTree>
    <p:extLst>
      <p:ext uri="{BB962C8B-B14F-4D97-AF65-F5344CB8AC3E}">
        <p14:creationId xmlns:p14="http://schemas.microsoft.com/office/powerpoint/2010/main" val="33918527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Debrief activity – give an additional flip cart paper and create a T-chart. The goal is for the audience to think of how they can make the game better.</a:t>
            </a:r>
          </a:p>
        </p:txBody>
      </p:sp>
      <p:sp>
        <p:nvSpPr>
          <p:cNvPr id="4" name="Slide Number Placeholder 3"/>
          <p:cNvSpPr>
            <a:spLocks noGrp="1"/>
          </p:cNvSpPr>
          <p:nvPr>
            <p:ph type="sldNum" sz="quarter" idx="5"/>
          </p:nvPr>
        </p:nvSpPr>
        <p:spPr/>
        <p:txBody>
          <a:bodyPr/>
          <a:lstStyle/>
          <a:p>
            <a:fld id="{11677140-6CD3-4212-B436-6C650ED10C71}" type="slidenum">
              <a:rPr lang="en-US" smtClean="0"/>
              <a:t>49</a:t>
            </a:fld>
            <a:endParaRPr lang="en-US"/>
          </a:p>
        </p:txBody>
      </p:sp>
    </p:spTree>
    <p:extLst>
      <p:ext uri="{BB962C8B-B14F-4D97-AF65-F5344CB8AC3E}">
        <p14:creationId xmlns:p14="http://schemas.microsoft.com/office/powerpoint/2010/main" val="22450121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51</a:t>
            </a:fld>
            <a:endParaRPr lang="en-US"/>
          </a:p>
        </p:txBody>
      </p:sp>
    </p:spTree>
    <p:extLst>
      <p:ext uri="{BB962C8B-B14F-4D97-AF65-F5344CB8AC3E}">
        <p14:creationId xmlns:p14="http://schemas.microsoft.com/office/powerpoint/2010/main" val="34617013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Instructions: (Provide each group with large poster paper and markers)</a:t>
            </a:r>
          </a:p>
          <a:p>
            <a:r>
              <a:rPr lang="en-US" dirty="0"/>
              <a:t>Create the four signs – North, South, East and West – in advance and post them on room walls before you begin. Under each point, write out the traits associated with each sign:</a:t>
            </a:r>
            <a:endParaRPr lang="en-US" b="1" dirty="0"/>
          </a:p>
          <a:p>
            <a:r>
              <a:rPr lang="en-US" b="1" dirty="0"/>
              <a:t>North:</a:t>
            </a:r>
            <a:r>
              <a:rPr lang="en-US" dirty="0"/>
              <a:t> Acting – “Let’s do it;” Likes to act, try things, plunge in.</a:t>
            </a:r>
            <a:br>
              <a:rPr lang="en-US" dirty="0"/>
            </a:br>
            <a:r>
              <a:rPr lang="en-US" b="1" dirty="0"/>
              <a:t>East</a:t>
            </a:r>
            <a:r>
              <a:rPr lang="en-US" dirty="0"/>
              <a:t>: Speculating – likes to look at the big picture and the possibilities before acting.</a:t>
            </a:r>
            <a:br>
              <a:rPr lang="en-US" dirty="0"/>
            </a:br>
            <a:r>
              <a:rPr lang="en-US" b="1" dirty="0"/>
              <a:t>South:</a:t>
            </a:r>
            <a:r>
              <a:rPr lang="en-US" dirty="0"/>
              <a:t> Caring – likes to know that everyone’s feelings have been taken into consideration and that their voices have been heard before acting.</a:t>
            </a:r>
            <a:br>
              <a:rPr lang="en-US" dirty="0"/>
            </a:br>
            <a:r>
              <a:rPr lang="en-US" b="1" dirty="0"/>
              <a:t>West:</a:t>
            </a:r>
            <a:r>
              <a:rPr lang="en-US" dirty="0"/>
              <a:t> Paying attention to detail —likes to know the who, what, when, where and why before acting.</a:t>
            </a:r>
          </a:p>
          <a:p>
            <a:endParaRPr lang="en-US" dirty="0"/>
          </a:p>
          <a:p>
            <a:r>
              <a:rPr lang="en-US" dirty="0"/>
              <a:t>Ask them to read each one and then select the one that most accurately captures how they work with others on teams. They should stand at that point and remain there throughout the activity. </a:t>
            </a:r>
          </a:p>
          <a:p>
            <a:endParaRPr lang="en-US" dirty="0"/>
          </a:p>
          <a:p>
            <a:r>
              <a:rPr lang="en-US" dirty="0"/>
              <a:t>Once selected, each group will respond to the following questions on the next slide. </a:t>
            </a:r>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54</a:t>
            </a:fld>
            <a:endParaRPr lang="en-US"/>
          </a:p>
        </p:txBody>
      </p:sp>
    </p:spTree>
    <p:extLst>
      <p:ext uri="{BB962C8B-B14F-4D97-AF65-F5344CB8AC3E}">
        <p14:creationId xmlns:p14="http://schemas.microsoft.com/office/powerpoint/2010/main" val="37202756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 10 minutes for groups to answer the questions. </a:t>
            </a:r>
          </a:p>
          <a:p>
            <a:endParaRPr lang="en-US" dirty="0"/>
          </a:p>
          <a:p>
            <a:r>
              <a:rPr lang="en-US" dirty="0"/>
              <a:t>Recap with large group: Provide time for group members to share out their responses. Potential responses:</a:t>
            </a:r>
          </a:p>
          <a:p>
            <a:pPr marL="170678" indent="-170678">
              <a:buFont typeface="Arial" panose="020B0604020202020204" pitchFamily="34" charset="0"/>
              <a:buChar char="•"/>
            </a:pPr>
            <a:r>
              <a:rPr lang="en-US" dirty="0"/>
              <a:t>North gets impatient with West’s need for details</a:t>
            </a:r>
          </a:p>
          <a:p>
            <a:pPr marL="170678" indent="-170678">
              <a:buFont typeface="Arial" panose="020B0604020202020204" pitchFamily="34" charset="0"/>
              <a:buChar char="•"/>
            </a:pPr>
            <a:r>
              <a:rPr lang="en-US" dirty="0"/>
              <a:t>West gets frustrated by North’s tendency to act before planning</a:t>
            </a:r>
          </a:p>
          <a:p>
            <a:pPr marL="170678" indent="-170678">
              <a:buFont typeface="Arial" panose="020B0604020202020204" pitchFamily="34" charset="0"/>
              <a:buChar char="•"/>
            </a:pPr>
            <a:r>
              <a:rPr lang="en-US" dirty="0"/>
              <a:t>South group members crave personal connections and get uncomfortable when team members’ emotional needs aren’t met</a:t>
            </a:r>
          </a:p>
          <a:p>
            <a:pPr marL="170678" indent="-170678">
              <a:buFont typeface="Arial" panose="020B0604020202020204" pitchFamily="34" charset="0"/>
              <a:buChar char="•"/>
            </a:pPr>
            <a:r>
              <a:rPr lang="en-US" dirty="0"/>
              <a:t>East group members get bored when West gets mired in details; East gets frustrated when North dives in before agreeing on big goals</a:t>
            </a:r>
          </a:p>
          <a:p>
            <a:r>
              <a:rPr lang="en-US" dirty="0"/>
              <a:t>Provide opportunity at the end of the activity for all participants to share out key takeaways. </a:t>
            </a:r>
          </a:p>
          <a:p>
            <a:endParaRPr lang="en-US" dirty="0"/>
          </a:p>
          <a:p>
            <a:r>
              <a:rPr lang="en-US" b="1" dirty="0"/>
              <a:t>Final thoughts to land: </a:t>
            </a:r>
          </a:p>
          <a:p>
            <a:pPr marL="170678" indent="-170678">
              <a:buFont typeface="Arial" panose="020B0604020202020204" pitchFamily="34" charset="0"/>
              <a:buChar char="•"/>
            </a:pPr>
            <a:r>
              <a:rPr lang="en-US" dirty="0"/>
              <a:t>This activity increases our awareness of our own and others’ preferences. </a:t>
            </a:r>
          </a:p>
          <a:p>
            <a:pPr marL="170678" indent="-170678">
              <a:buFont typeface="Arial" panose="020B0604020202020204" pitchFamily="34" charset="0"/>
              <a:buChar char="•"/>
            </a:pPr>
            <a:r>
              <a:rPr lang="en-US" dirty="0"/>
              <a:t>Increased awareness opens the door to empathy. </a:t>
            </a:r>
          </a:p>
          <a:p>
            <a:pPr marL="170678" indent="-170678">
              <a:buFont typeface="Arial" panose="020B0604020202020204" pitchFamily="34" charset="0"/>
              <a:buChar char="•"/>
            </a:pPr>
            <a:r>
              <a:rPr lang="en-US" dirty="0"/>
              <a:t>Our preferences have their strengths and their limitations.</a:t>
            </a:r>
          </a:p>
          <a:p>
            <a:pPr marL="170678" indent="-170678">
              <a:buFont typeface="Arial" panose="020B0604020202020204" pitchFamily="34" charset="0"/>
              <a:buChar char="•"/>
            </a:pPr>
            <a:r>
              <a:rPr lang="en-US" dirty="0"/>
              <a:t>A diversity of preferences is what makes for better team work and results.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55</a:t>
            </a:fld>
            <a:endParaRPr lang="en-US"/>
          </a:p>
        </p:txBody>
      </p:sp>
    </p:spTree>
    <p:extLst>
      <p:ext uri="{BB962C8B-B14F-4D97-AF65-F5344CB8AC3E}">
        <p14:creationId xmlns:p14="http://schemas.microsoft.com/office/powerpoint/2010/main" val="26447308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Unleashing Human Magic means creating an environment in which individuals flourish.  </a:t>
            </a:r>
          </a:p>
          <a:p>
            <a:endParaRPr lang="en-US" dirty="0"/>
          </a:p>
          <a:p>
            <a:r>
              <a:rPr lang="en-US" dirty="0"/>
              <a:t>The 5 ingredients are</a:t>
            </a:r>
          </a:p>
          <a:p>
            <a:pPr marL="228600" indent="-228600">
              <a:buAutoNum type="arabicPeriod"/>
            </a:pPr>
            <a:r>
              <a:rPr lang="en-US" dirty="0"/>
              <a:t>Connecting individual search for meaning with the company’s noble purpose</a:t>
            </a:r>
          </a:p>
          <a:p>
            <a:pPr marL="228600" indent="-228600">
              <a:buAutoNum type="arabicPeriod"/>
            </a:pPr>
            <a:r>
              <a:rPr lang="en-US" dirty="0"/>
              <a:t>Developing authentic human connections</a:t>
            </a:r>
          </a:p>
          <a:p>
            <a:pPr marL="228600" indent="-228600">
              <a:buAutoNum type="arabicPeriod"/>
            </a:pPr>
            <a:r>
              <a:rPr lang="en-US" dirty="0"/>
              <a:t>Fostering autonomy </a:t>
            </a:r>
          </a:p>
          <a:p>
            <a:pPr marL="228600" indent="-228600">
              <a:buAutoNum type="arabicPeriod"/>
            </a:pPr>
            <a:r>
              <a:rPr lang="en-US" dirty="0"/>
              <a:t>Growing mastery</a:t>
            </a:r>
          </a:p>
          <a:p>
            <a:pPr marL="228600" indent="-228600">
              <a:buAutoNum type="arabicPeriod"/>
            </a:pPr>
            <a:r>
              <a:rPr lang="en-US" dirty="0"/>
              <a:t>Nurturing a growth environment</a:t>
            </a:r>
          </a:p>
          <a:p>
            <a:pPr marL="228600" indent="-228600">
              <a:buAutoNum type="arabicPeriod"/>
            </a:pPr>
            <a:endParaRPr lang="en-US" dirty="0"/>
          </a:p>
          <a:p>
            <a:pPr marL="0" indent="0">
              <a:buNone/>
            </a:pPr>
            <a:r>
              <a:rPr lang="en-US" dirty="0"/>
              <a:t>We believe that a fundamental change of perspective needs to happen:  view people as a source rather than a resource.  Employees must be treated as individuals working together in pursuit of a common purpose, rather that as an “asset”.  Each employee is an individual with her or his own motivations and sense of purpose, not human capital driven exclusively by money. </a:t>
            </a:r>
          </a:p>
          <a:p>
            <a:endParaRPr lang="en-US" dirty="0"/>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56</a:t>
            </a:fld>
            <a:endParaRPr lang="en-US"/>
          </a:p>
        </p:txBody>
      </p:sp>
    </p:spTree>
    <p:extLst>
      <p:ext uri="{BB962C8B-B14F-4D97-AF65-F5344CB8AC3E}">
        <p14:creationId xmlns:p14="http://schemas.microsoft.com/office/powerpoint/2010/main" val="41528801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Talent Scout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Who in this room is a talent scout?  </a:t>
            </a:r>
          </a:p>
          <a:p>
            <a:pPr lvl="0"/>
            <a:r>
              <a:rPr lang="en-US" sz="1200" b="1" kern="1200" dirty="0">
                <a:solidFill>
                  <a:schemeClr val="tx1"/>
                </a:solidFill>
                <a:effectLst/>
                <a:latin typeface="+mn-lt"/>
                <a:ea typeface="+mn-ea"/>
                <a:cs typeface="+mn-cs"/>
              </a:rPr>
              <a:t>ALL</a:t>
            </a:r>
            <a:r>
              <a:rPr lang="en-US" sz="1200" kern="1200" dirty="0">
                <a:solidFill>
                  <a:schemeClr val="tx1"/>
                </a:solidFill>
                <a:effectLst/>
                <a:latin typeface="+mn-lt"/>
                <a:ea typeface="+mn-ea"/>
                <a:cs typeface="+mn-cs"/>
              </a:rPr>
              <a:t> of us!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 if we all are Talent Scouts</a:t>
            </a:r>
            <a:r>
              <a:rPr lang="en-US" sz="1200" i="1" kern="120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ask participants what is their role?  Where do you find talent?  What are some of their tips/tricks?  </a:t>
            </a:r>
          </a:p>
          <a:p>
            <a:r>
              <a:rPr lang="en-US" sz="1200" kern="1200" dirty="0">
                <a:solidFill>
                  <a:schemeClr val="tx1"/>
                </a:solidFill>
                <a:effectLst/>
                <a:latin typeface="+mn-lt"/>
                <a:ea typeface="+mn-ea"/>
                <a:cs typeface="+mn-cs"/>
              </a:rPr>
              <a:t> </a:t>
            </a:r>
          </a:p>
          <a:p>
            <a:r>
              <a:rPr lang="en-US" sz="1200" i="1" u="sng" kern="1200" dirty="0">
                <a:solidFill>
                  <a:schemeClr val="tx1"/>
                </a:solidFill>
                <a:effectLst/>
                <a:latin typeface="+mn-lt"/>
                <a:ea typeface="+mn-ea"/>
                <a:cs typeface="+mn-cs"/>
              </a:rPr>
              <a:t>Possible Answers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Use tools and resources to fill the pipeline</a:t>
            </a:r>
          </a:p>
          <a:p>
            <a:pPr lvl="0"/>
            <a:r>
              <a:rPr lang="en-US" sz="1200" i="1" kern="1200" dirty="0">
                <a:solidFill>
                  <a:schemeClr val="tx1"/>
                </a:solidFill>
                <a:effectLst/>
                <a:latin typeface="+mn-lt"/>
                <a:ea typeface="+mn-ea"/>
                <a:cs typeface="+mn-cs"/>
              </a:rPr>
              <a:t>Local immersions, networking blueprint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Find and attract external candidates</a:t>
            </a:r>
          </a:p>
          <a:p>
            <a:pPr lvl="0"/>
            <a:r>
              <a:rPr lang="en-US" sz="1200" i="1" kern="1200" dirty="0">
                <a:solidFill>
                  <a:schemeClr val="tx1"/>
                </a:solidFill>
                <a:effectLst/>
                <a:latin typeface="+mn-lt"/>
                <a:ea typeface="+mn-ea"/>
                <a:cs typeface="+mn-cs"/>
              </a:rPr>
              <a:t>During everyday activities, enlist the help of EVERY employee in our effort, friends &amp; family, employee referrals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Build a strong internal talent bench </a:t>
            </a:r>
          </a:p>
          <a:p>
            <a:pPr eaLnBrk="1" hangingPunct="1"/>
            <a:endParaRPr lang="en-US" dirty="0"/>
          </a:p>
          <a:p>
            <a:r>
              <a:rPr lang="en-US" dirty="0"/>
              <a:t>Tools/Resources</a:t>
            </a:r>
            <a:r>
              <a:rPr lang="en-US" baseline="0" dirty="0"/>
              <a:t>  - there’s resources on located Retail Marketing Tool or you can reach to your GM</a:t>
            </a:r>
            <a:endParaRPr lang="en-US" sz="1200" b="1" kern="1200" baseline="0" dirty="0">
              <a:solidFill>
                <a:schemeClr val="tx1"/>
              </a:solidFill>
              <a:effectLst/>
              <a:latin typeface="+mn-lt"/>
              <a:ea typeface="+mn-ea"/>
              <a:cs typeface="+mn-cs"/>
            </a:endParaRPr>
          </a:p>
          <a:p>
            <a:endParaRPr lang="en-US" sz="1200" b="1" kern="1200" baseline="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Recruiting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 are recruiting new employees you are your company’s brand ambassador.  Ask participants what an ambassador is.</a:t>
            </a:r>
          </a:p>
          <a:p>
            <a:pPr lvl="0"/>
            <a:r>
              <a:rPr lang="en-US" sz="1200" i="1" kern="1200" dirty="0">
                <a:solidFill>
                  <a:schemeClr val="tx1"/>
                </a:solidFill>
                <a:effectLst/>
                <a:latin typeface="+mn-lt"/>
                <a:ea typeface="+mn-ea"/>
                <a:cs typeface="+mn-cs"/>
              </a:rPr>
              <a:t>Listen for: Being a representative, diplomatic, reflecting your company’s brand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Ask participants to call what are some things they can do to build a relationship with a candidate?</a:t>
            </a:r>
          </a:p>
          <a:p>
            <a:r>
              <a:rPr lang="en-US" sz="1200" i="1" kern="1200" dirty="0">
                <a:solidFill>
                  <a:schemeClr val="tx1"/>
                </a:solidFill>
                <a:effectLst/>
                <a:latin typeface="+mn-lt"/>
                <a:ea typeface="+mn-ea"/>
                <a:cs typeface="+mn-cs"/>
              </a:rPr>
              <a:t>Possible answers: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Encourage them ask questions and talk about themselves. </a:t>
            </a:r>
          </a:p>
          <a:p>
            <a:pPr lvl="0"/>
            <a:r>
              <a:rPr lang="en-US" sz="1200" kern="1200" dirty="0">
                <a:solidFill>
                  <a:schemeClr val="tx1"/>
                </a:solidFill>
                <a:effectLst/>
                <a:latin typeface="+mn-lt"/>
                <a:ea typeface="+mn-ea"/>
                <a:cs typeface="+mn-cs"/>
              </a:rPr>
              <a:t>Listen to their questions and concerns.</a:t>
            </a:r>
          </a:p>
          <a:p>
            <a:pPr lvl="0"/>
            <a:r>
              <a:rPr lang="en-US" sz="1200" kern="1200" dirty="0">
                <a:solidFill>
                  <a:schemeClr val="tx1"/>
                </a:solidFill>
                <a:effectLst/>
                <a:latin typeface="+mn-lt"/>
                <a:ea typeface="+mn-ea"/>
                <a:cs typeface="+mn-cs"/>
              </a:rPr>
              <a:t>Seek to understand the needs and desires of each candidate, they will be different.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Make a flip chart of places you can find talent.</a:t>
            </a:r>
          </a:p>
          <a:p>
            <a:endParaRPr lang="en-US" sz="1200" b="1"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58</a:t>
            </a:fld>
            <a:endParaRPr lang="en-US"/>
          </a:p>
        </p:txBody>
      </p:sp>
    </p:spTree>
    <p:extLst>
      <p:ext uri="{BB962C8B-B14F-4D97-AF65-F5344CB8AC3E}">
        <p14:creationId xmlns:p14="http://schemas.microsoft.com/office/powerpoint/2010/main" val="8865223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Attraction and Selection - Discussion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the larger group why is attracting &amp; selecting the right people important – go through each one individually.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Ask participants what the Employee Benefits?</a:t>
            </a:r>
          </a:p>
          <a:p>
            <a:pPr lvl="0"/>
            <a:r>
              <a:rPr lang="en-US" sz="1200" i="1" kern="1200" dirty="0">
                <a:solidFill>
                  <a:schemeClr val="tx1"/>
                </a:solidFill>
                <a:effectLst/>
                <a:latin typeface="+mn-lt"/>
                <a:ea typeface="+mn-ea"/>
                <a:cs typeface="+mn-cs"/>
              </a:rPr>
              <a:t>Listen for: Happier employees, teamwork, better training, lower turnover, having fun while being the best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participants what the Customer Benefits?</a:t>
            </a:r>
          </a:p>
          <a:p>
            <a:pPr lvl="0"/>
            <a:r>
              <a:rPr lang="en-US" sz="1200" i="1" kern="1200" dirty="0">
                <a:solidFill>
                  <a:schemeClr val="tx1"/>
                </a:solidFill>
                <a:effectLst/>
                <a:latin typeface="+mn-lt"/>
                <a:ea typeface="+mn-ea"/>
                <a:cs typeface="+mn-cs"/>
              </a:rPr>
              <a:t>Listen for: Get the help they need, better shopping experience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participants what are the Business Benefits?</a:t>
            </a:r>
          </a:p>
          <a:p>
            <a:pPr lvl="0"/>
            <a:r>
              <a:rPr lang="en-US" sz="1200" i="1" kern="1200" dirty="0">
                <a:solidFill>
                  <a:schemeClr val="tx1"/>
                </a:solidFill>
                <a:effectLst/>
                <a:latin typeface="+mn-lt"/>
                <a:ea typeface="+mn-ea"/>
                <a:cs typeface="+mn-cs"/>
              </a:rPr>
              <a:t>Listen for: Increase sales, repeat business, growth lower turnover, also spend less money</a:t>
            </a:r>
            <a:r>
              <a:rPr lang="en-US" sz="1200" i="1" kern="1200" baseline="0" dirty="0">
                <a:solidFill>
                  <a:schemeClr val="tx1"/>
                </a:solidFill>
                <a:effectLst/>
                <a:latin typeface="+mn-lt"/>
                <a:ea typeface="+mn-ea"/>
                <a:cs typeface="+mn-cs"/>
              </a:rPr>
              <a:t> on hiring and training people</a:t>
            </a:r>
            <a:endParaRPr lang="en-US" dirty="0"/>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59</a:t>
            </a:fld>
            <a:endParaRPr lang="en-US"/>
          </a:p>
        </p:txBody>
      </p:sp>
    </p:spTree>
    <p:extLst>
      <p:ext uri="{BB962C8B-B14F-4D97-AF65-F5344CB8AC3E}">
        <p14:creationId xmlns:p14="http://schemas.microsoft.com/office/powerpoint/2010/main" val="3495120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builds</a:t>
            </a:r>
          </a:p>
          <a:p>
            <a:r>
              <a:rPr lang="en-US" dirty="0"/>
              <a:t>Looking at this track and it’s yellow starting line. If three runners started at this same line, which color lanes would have the advantage when running a full lap?</a:t>
            </a:r>
          </a:p>
          <a:p>
            <a:r>
              <a:rPr lang="en-US" dirty="0"/>
              <a:t>Listen for: Orange and pink.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case it isn’t clear as to why, look at how pink is bigger than orange and red is even bigger than pink! If you’re running more than the straight away this is no longer equal and becomes a real issue. So how do you solve?</a:t>
            </a:r>
          </a:p>
          <a:p>
            <a:r>
              <a:rPr lang="en-US" dirty="0"/>
              <a:t>*Click</a:t>
            </a:r>
          </a:p>
          <a:p>
            <a:r>
              <a:rPr lang="en-US" dirty="0"/>
              <a:t>By definition, the different starting lines aren’t equal… They are equitable. We need equity before we can enjoy equality. </a:t>
            </a:r>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9</a:t>
            </a:fld>
            <a:endParaRPr lang="en-US"/>
          </a:p>
        </p:txBody>
      </p:sp>
    </p:spTree>
    <p:extLst>
      <p:ext uri="{BB962C8B-B14F-4D97-AF65-F5344CB8AC3E}">
        <p14:creationId xmlns:p14="http://schemas.microsoft.com/office/powerpoint/2010/main" val="7875513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builds</a:t>
            </a:r>
          </a:p>
          <a:p>
            <a:endParaRPr lang="en-US" b="1" dirty="0"/>
          </a:p>
          <a:p>
            <a:r>
              <a:rPr lang="en-US" b="1" dirty="0"/>
              <a:t>*Click</a:t>
            </a:r>
          </a:p>
          <a:p>
            <a:r>
              <a:rPr lang="en-US" b="0" dirty="0"/>
              <a:t>Ask how much this costs on average?</a:t>
            </a:r>
          </a:p>
          <a:p>
            <a:r>
              <a:rPr lang="en-US" b="0" dirty="0"/>
              <a:t>*Click</a:t>
            </a:r>
          </a:p>
          <a:p>
            <a:r>
              <a:rPr lang="en-US" b="1" dirty="0"/>
              <a:t>Discussion: </a:t>
            </a:r>
            <a:r>
              <a:rPr lang="en-US" b="0" dirty="0"/>
              <a:t>Call out the $3,300</a:t>
            </a:r>
            <a:r>
              <a:rPr lang="en-US" b="0" baseline="0" dirty="0"/>
              <a:t> cost of hiring a new employee</a:t>
            </a:r>
            <a:endParaRPr lang="en-US" b="1" dirty="0"/>
          </a:p>
          <a:p>
            <a:endParaRPr lang="en-US" b="1" dirty="0"/>
          </a:p>
          <a:p>
            <a:r>
              <a:rPr lang="en-US" b="1" dirty="0"/>
              <a:t>Key Points</a:t>
            </a:r>
            <a:r>
              <a:rPr lang="en-US" b="1" baseline="0" dirty="0"/>
              <a:t> for discussion: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 recent study (CAP) found it costs on average $3,328 to find, hire and train a replacement for a $10/hour retail employee. Hay Group reported a median turnover rate of 67 percent for part-time retail employees (industry Wide).</a:t>
            </a:r>
          </a:p>
          <a:p>
            <a:endParaRPr lang="en-US" b="1" dirty="0"/>
          </a:p>
          <a:p>
            <a:r>
              <a:rPr lang="en-US" dirty="0"/>
              <a:t>What can you do as a leader to help decrease turnover?</a:t>
            </a:r>
          </a:p>
          <a:p>
            <a:pPr algn="ct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60</a:t>
            </a:fld>
            <a:endParaRPr lang="en-US"/>
          </a:p>
        </p:txBody>
      </p:sp>
    </p:spTree>
    <p:extLst>
      <p:ext uri="{BB962C8B-B14F-4D97-AF65-F5344CB8AC3E}">
        <p14:creationId xmlns:p14="http://schemas.microsoft.com/office/powerpoint/2010/main" val="13073975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Being a Great Team Builder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important to remember that diversity plays a significant role in our success.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“right” people for the job might not be the ones you expect.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Assign each table 1-2 roles below.</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Assign the table to think about traits that you would look for in the following people and jot down some notes about those character traits.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Flip chart the traits called out.</a:t>
            </a:r>
          </a:p>
          <a:p>
            <a:pPr lvl="0"/>
            <a:r>
              <a:rPr lang="en-US" sz="1200" kern="1200" dirty="0">
                <a:solidFill>
                  <a:schemeClr val="tx1"/>
                </a:solidFill>
                <a:effectLst/>
                <a:latin typeface="+mn-lt"/>
                <a:ea typeface="+mn-ea"/>
                <a:cs typeface="+mn-cs"/>
              </a:rPr>
              <a:t>A CEO of a company</a:t>
            </a:r>
          </a:p>
          <a:p>
            <a:pPr lvl="0"/>
            <a:r>
              <a:rPr lang="en-US" sz="1200" kern="1200" dirty="0">
                <a:solidFill>
                  <a:schemeClr val="tx1"/>
                </a:solidFill>
                <a:effectLst/>
                <a:latin typeface="+mn-lt"/>
                <a:ea typeface="+mn-ea"/>
                <a:cs typeface="+mn-cs"/>
              </a:rPr>
              <a:t>A General Manager of a store</a:t>
            </a:r>
          </a:p>
          <a:p>
            <a:pPr lvl="0"/>
            <a:r>
              <a:rPr lang="en-US" sz="1200" kern="1200" dirty="0">
                <a:solidFill>
                  <a:schemeClr val="tx1"/>
                </a:solidFill>
                <a:effectLst/>
                <a:latin typeface="+mn-lt"/>
                <a:ea typeface="+mn-ea"/>
                <a:cs typeface="+mn-cs"/>
              </a:rPr>
              <a:t>A Human Resources Manager</a:t>
            </a:r>
          </a:p>
          <a:p>
            <a:pPr lvl="0"/>
            <a:r>
              <a:rPr lang="en-US" sz="1200" kern="1200" dirty="0">
                <a:solidFill>
                  <a:schemeClr val="tx1"/>
                </a:solidFill>
                <a:effectLst/>
                <a:latin typeface="+mn-lt"/>
                <a:ea typeface="+mn-ea"/>
                <a:cs typeface="+mn-cs"/>
              </a:rPr>
              <a:t>Geek Squad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Agent</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Question to ask participants: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many of the traits listed had anything to do with race? Sex? Religion?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Discussion Points: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we think of what traits are important for any given job, we usually don’t think about those things.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think about the qualities of successful people.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However, how would this have been different had I asked you to picture each of these people instead of list traits?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While we like to think that people are only hired based on their qualifications and traits, many times people hire others who are just like themselves, and there is a danger in that.</a:t>
            </a:r>
          </a:p>
          <a:p>
            <a:pPr lvl="0"/>
            <a:r>
              <a:rPr lang="en-US" sz="1200" kern="1200" dirty="0">
                <a:solidFill>
                  <a:schemeClr val="tx1"/>
                </a:solidFill>
                <a:effectLst/>
                <a:latin typeface="+mn-lt"/>
                <a:ea typeface="+mn-ea"/>
                <a:cs typeface="+mn-cs"/>
              </a:rPr>
              <a:t>Ask participants what are some of the drawbacks of not hiring a diverse team.</a:t>
            </a:r>
          </a:p>
          <a:p>
            <a:pPr eaLnBrk="1" hangingPunct="1"/>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62</a:t>
            </a:fld>
            <a:endParaRPr lang="en-US"/>
          </a:p>
        </p:txBody>
      </p:sp>
    </p:spTree>
    <p:extLst>
      <p:ext uri="{BB962C8B-B14F-4D97-AF65-F5344CB8AC3E}">
        <p14:creationId xmlns:p14="http://schemas.microsoft.com/office/powerpoint/2010/main" val="14582848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Diversity &amp; Community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Why is becoming aware of the local demographics critical to casting the right talent for your store?</a:t>
            </a:r>
          </a:p>
          <a:p>
            <a:pPr lvl="0"/>
            <a:r>
              <a:rPr lang="en-US" sz="1200" kern="1200" dirty="0">
                <a:solidFill>
                  <a:schemeClr val="tx1"/>
                </a:solidFill>
                <a:effectLst/>
                <a:latin typeface="+mn-lt"/>
                <a:ea typeface="+mn-ea"/>
                <a:cs typeface="+mn-cs"/>
              </a:rPr>
              <a:t>Helps leaders interview and recruit diverse candidates.</a:t>
            </a:r>
          </a:p>
          <a:p>
            <a:pPr lvl="0"/>
            <a:r>
              <a:rPr lang="en-US" sz="1200" kern="1200" dirty="0">
                <a:solidFill>
                  <a:schemeClr val="tx1"/>
                </a:solidFill>
                <a:effectLst/>
                <a:latin typeface="+mn-lt"/>
                <a:ea typeface="+mn-ea"/>
                <a:cs typeface="+mn-cs"/>
              </a:rPr>
              <a:t>Customers prefer to shop at stores that reflect who they are.</a:t>
            </a:r>
          </a:p>
          <a:p>
            <a:pPr lvl="0"/>
            <a:r>
              <a:rPr lang="en-US" sz="1200" kern="1200" dirty="0">
                <a:solidFill>
                  <a:schemeClr val="tx1"/>
                </a:solidFill>
                <a:effectLst/>
                <a:latin typeface="+mn-lt"/>
                <a:ea typeface="+mn-ea"/>
                <a:cs typeface="+mn-cs"/>
              </a:rPr>
              <a:t>We want employees to reflect the communities we serve.</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Facilitator note: </a:t>
            </a:r>
            <a:r>
              <a:rPr lang="en-US" sz="1200" kern="1200" dirty="0">
                <a:solidFill>
                  <a:schemeClr val="tx1"/>
                </a:solidFill>
                <a:effectLst/>
                <a:latin typeface="+mn-lt"/>
                <a:ea typeface="+mn-ea"/>
                <a:cs typeface="+mn-cs"/>
              </a:rPr>
              <a:t>Offer a personal story about how a diverse team has helped a store.  Tie this back to the importance of attracting and selecting talent.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63</a:t>
            </a:fld>
            <a:endParaRPr lang="en-US"/>
          </a:p>
        </p:txBody>
      </p:sp>
    </p:spTree>
    <p:extLst>
      <p:ext uri="{BB962C8B-B14F-4D97-AF65-F5344CB8AC3E}">
        <p14:creationId xmlns:p14="http://schemas.microsoft.com/office/powerpoint/2010/main" val="39830535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builds</a:t>
            </a:r>
          </a:p>
          <a:p>
            <a:r>
              <a:rPr lang="en-US" sz="1200" b="1" kern="1200" dirty="0">
                <a:solidFill>
                  <a:schemeClr val="tx1"/>
                </a:solidFill>
                <a:effectLst/>
                <a:latin typeface="+mn-lt"/>
                <a:ea typeface="+mn-ea"/>
                <a:cs typeface="+mn-cs"/>
              </a:rPr>
              <a:t>Lawful Interviewing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you have found and recruited your prospective employees, it’s time to bring them in for an interview.  As a leader, you should be very involved in the selection of your team.</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*Click</a:t>
            </a:r>
          </a:p>
          <a:p>
            <a:r>
              <a:rPr lang="en-US" sz="1200" kern="1200" dirty="0">
                <a:solidFill>
                  <a:schemeClr val="tx1"/>
                </a:solidFill>
                <a:effectLst/>
                <a:latin typeface="+mn-lt"/>
                <a:ea typeface="+mn-ea"/>
                <a:cs typeface="+mn-cs"/>
              </a:rPr>
              <a:t>Legal questions are based on a number of different laws written to protect people from discrimination. </a:t>
            </a:r>
          </a:p>
          <a:p>
            <a:pPr lvl="0"/>
            <a:r>
              <a:rPr lang="en-US" sz="1200" kern="1200" dirty="0">
                <a:solidFill>
                  <a:schemeClr val="tx1"/>
                </a:solidFill>
                <a:effectLst/>
                <a:latin typeface="+mn-lt"/>
                <a:ea typeface="+mn-ea"/>
                <a:cs typeface="+mn-cs"/>
              </a:rPr>
              <a:t>Civil Rights Act.</a:t>
            </a:r>
          </a:p>
          <a:p>
            <a:pPr lvl="0"/>
            <a:r>
              <a:rPr lang="en-US" sz="1200" kern="1200" dirty="0">
                <a:solidFill>
                  <a:schemeClr val="tx1"/>
                </a:solidFill>
                <a:effectLst/>
                <a:latin typeface="+mn-lt"/>
                <a:ea typeface="+mn-ea"/>
                <a:cs typeface="+mn-cs"/>
              </a:rPr>
              <a:t>Age Discrimination in Employment Act.</a:t>
            </a:r>
          </a:p>
          <a:p>
            <a:pPr lvl="0"/>
            <a:r>
              <a:rPr lang="en-US" sz="1200" kern="1200" dirty="0">
                <a:solidFill>
                  <a:schemeClr val="tx1"/>
                </a:solidFill>
                <a:effectLst/>
                <a:latin typeface="+mn-lt"/>
                <a:ea typeface="+mn-ea"/>
                <a:cs typeface="+mn-cs"/>
              </a:rPr>
              <a:t>Americans with Disabilities Act.</a:t>
            </a:r>
          </a:p>
          <a:p>
            <a:endParaRPr lang="en-US" sz="1200" b="1" u="none" strike="noStrike" kern="1200" dirty="0">
              <a:solidFill>
                <a:schemeClr val="tx1"/>
              </a:solidFill>
              <a:effectLst/>
              <a:latin typeface="+mn-lt"/>
              <a:ea typeface="+mn-ea"/>
              <a:cs typeface="+mn-cs"/>
            </a:endParaRPr>
          </a:p>
          <a:p>
            <a:r>
              <a:rPr lang="en-US" sz="1200" b="1" u="none" strike="noStrike" kern="1200" dirty="0">
                <a:solidFill>
                  <a:schemeClr val="tx1"/>
                </a:solidFill>
                <a:effectLst/>
                <a:latin typeface="+mn-lt"/>
                <a:ea typeface="+mn-ea"/>
                <a:cs typeface="+mn-cs"/>
              </a:rPr>
              <a:t> *click</a:t>
            </a:r>
          </a:p>
          <a:p>
            <a:endParaRPr lang="en-US" sz="1200" b="1"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Three easy rules to ensure legal interviewing:</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Be consistent in your questions.</a:t>
            </a:r>
          </a:p>
          <a:p>
            <a:pPr lvl="0"/>
            <a:r>
              <a:rPr lang="en-US" sz="1200" kern="1200" dirty="0">
                <a:solidFill>
                  <a:schemeClr val="tx1"/>
                </a:solidFill>
                <a:effectLst/>
                <a:latin typeface="+mn-lt"/>
                <a:ea typeface="+mn-ea"/>
                <a:cs typeface="+mn-cs"/>
              </a:rPr>
              <a:t>Ask only job-related questions.</a:t>
            </a:r>
          </a:p>
          <a:p>
            <a:pPr lvl="0"/>
            <a:r>
              <a:rPr lang="en-US" sz="1200" kern="1200" dirty="0">
                <a:solidFill>
                  <a:schemeClr val="tx1"/>
                </a:solidFill>
                <a:effectLst/>
                <a:latin typeface="+mn-lt"/>
                <a:ea typeface="+mn-ea"/>
                <a:cs typeface="+mn-cs"/>
              </a:rPr>
              <a:t>Make all decisions on job-related requirements.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Your follow up questions and rapport questions may vary, but the core questions should be the same for everyone.</a:t>
            </a:r>
          </a:p>
          <a:p>
            <a:pPr eaLnBrk="1" hangingPunct="1"/>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66</a:t>
            </a:fld>
            <a:endParaRPr lang="en-US"/>
          </a:p>
        </p:txBody>
      </p:sp>
    </p:spTree>
    <p:extLst>
      <p:ext uri="{BB962C8B-B14F-4D97-AF65-F5344CB8AC3E}">
        <p14:creationId xmlns:p14="http://schemas.microsoft.com/office/powerpoint/2010/main" val="3212357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is a 15 question quiz on legal/illegal interview questions.</a:t>
            </a:r>
          </a:p>
          <a:p>
            <a:pPr lvl="0"/>
            <a:r>
              <a:rPr lang="en-US" sz="1200" kern="1200" dirty="0">
                <a:solidFill>
                  <a:schemeClr val="tx1"/>
                </a:solidFill>
                <a:effectLst/>
                <a:latin typeface="+mn-lt"/>
                <a:ea typeface="+mn-ea"/>
                <a:cs typeface="+mn-cs"/>
              </a:rPr>
              <a:t>Tell participants to be prepared to discuss why they chose each answer.</a:t>
            </a:r>
          </a:p>
          <a:p>
            <a:pPr lvl="0"/>
            <a:r>
              <a:rPr lang="en-US" sz="1200" kern="1200" dirty="0">
                <a:solidFill>
                  <a:schemeClr val="tx1"/>
                </a:solidFill>
                <a:effectLst/>
                <a:latin typeface="+mn-lt"/>
                <a:ea typeface="+mn-ea"/>
                <a:cs typeface="+mn-cs"/>
              </a:rPr>
              <a:t>Debrief the exercise with the large group.</a:t>
            </a:r>
          </a:p>
          <a:p>
            <a:pPr lvl="0"/>
            <a:r>
              <a:rPr lang="en-US" sz="1200" kern="1200" dirty="0">
                <a:solidFill>
                  <a:schemeClr val="tx1"/>
                </a:solidFill>
                <a:effectLst/>
                <a:latin typeface="+mn-lt"/>
                <a:ea typeface="+mn-ea"/>
                <a:cs typeface="+mn-cs"/>
              </a:rPr>
              <a:t>Call out the correct answer and discuss why they are illegal, or legal.</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Lawful Interviewing Quiz</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 Tip</a:t>
            </a:r>
            <a:r>
              <a:rPr lang="en-US" sz="1200" i="1" kern="1200" dirty="0">
                <a:solidFill>
                  <a:schemeClr val="tx1"/>
                </a:solidFill>
                <a:effectLst/>
                <a:latin typeface="+mn-lt"/>
                <a:ea typeface="+mn-ea"/>
                <a:cs typeface="+mn-cs"/>
              </a:rPr>
              <a:t> – the </a:t>
            </a:r>
            <a:r>
              <a:rPr lang="en-US" sz="1200" kern="1200" dirty="0">
                <a:solidFill>
                  <a:schemeClr val="tx1"/>
                </a:solidFill>
                <a:effectLst/>
                <a:latin typeface="+mn-lt"/>
                <a:ea typeface="+mn-ea"/>
                <a:cs typeface="+mn-cs"/>
              </a:rPr>
              <a:t>bold</a:t>
            </a:r>
            <a:r>
              <a:rPr lang="en-US" sz="1200" i="1" kern="1200" dirty="0">
                <a:solidFill>
                  <a:schemeClr val="tx1"/>
                </a:solidFill>
                <a:effectLst/>
                <a:latin typeface="+mn-lt"/>
                <a:ea typeface="+mn-ea"/>
                <a:cs typeface="+mn-cs"/>
              </a:rPr>
              <a:t> questions are illegal – they will turn red during </a:t>
            </a:r>
            <a:r>
              <a:rPr lang="en-US" sz="1200" kern="1200" dirty="0">
                <a:solidFill>
                  <a:schemeClr val="tx1"/>
                </a:solidFill>
                <a:effectLst/>
                <a:latin typeface="+mn-lt"/>
                <a:ea typeface="+mn-ea"/>
                <a:cs typeface="+mn-cs"/>
              </a:rPr>
              <a:t>presentation.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What is your maiden name?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Because it’s typically women who change their last name and this tells you whether the applicant is or has been married, this question is considered discrimination under the Title VII of the Civil Rights act as amended by the Equal Opportunity Act of 1974.</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Why did you leave your last job?</a:t>
            </a:r>
          </a:p>
          <a:p>
            <a:pPr lvl="0"/>
            <a:r>
              <a:rPr lang="en-US" sz="1200" kern="1200" dirty="0">
                <a:solidFill>
                  <a:schemeClr val="tx1"/>
                </a:solidFill>
                <a:effectLst/>
                <a:latin typeface="+mn-lt"/>
                <a:ea typeface="+mn-ea"/>
                <a:cs typeface="+mn-cs"/>
              </a:rPr>
              <a:t>This is a valid question, but be sure to ask it of all applicants consistently so that you are not unfairly discriminating against anyone.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Have you ever been arrested for theft?</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You can’t ask about arrests since people are considered innocent until proven guilty. Some groups are arrested at disproportionately high levels; they are protected under the Title VII. You may ask the candidate if they have ever been </a:t>
            </a:r>
            <a:r>
              <a:rPr lang="en-US" sz="1200" b="1" kern="1200" dirty="0">
                <a:solidFill>
                  <a:schemeClr val="tx1"/>
                </a:solidFill>
                <a:effectLst/>
                <a:latin typeface="+mn-lt"/>
                <a:ea typeface="+mn-ea"/>
                <a:cs typeface="+mn-cs"/>
              </a:rPr>
              <a:t>convicted</a:t>
            </a:r>
            <a:r>
              <a:rPr lang="en-US" sz="1200" kern="1200" dirty="0">
                <a:solidFill>
                  <a:schemeClr val="tx1"/>
                </a:solidFill>
                <a:effectLst/>
                <a:latin typeface="+mn-lt"/>
                <a:ea typeface="+mn-ea"/>
                <a:cs typeface="+mn-cs"/>
              </a:rPr>
              <a:t> of a crime that is job related.</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What is your native language?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You can’t ask about ethnicity, native language, birthplace, or citizenship as this may lead to discrimination based on national origin as defined in Title </a:t>
            </a:r>
            <a:r>
              <a:rPr lang="en-US" sz="1200" kern="1200" dirty="0" err="1">
                <a:solidFill>
                  <a:schemeClr val="tx1"/>
                </a:solidFill>
                <a:effectLst/>
                <a:latin typeface="+mn-lt"/>
                <a:ea typeface="+mn-ea"/>
                <a:cs typeface="+mn-cs"/>
              </a:rPr>
              <a:t>Vii</a:t>
            </a:r>
            <a:r>
              <a:rPr lang="en-US" sz="1200" kern="1200" dirty="0">
                <a:solidFill>
                  <a:schemeClr val="tx1"/>
                </a:solidFill>
                <a:effectLst/>
                <a:latin typeface="+mn-lt"/>
                <a:ea typeface="+mn-ea"/>
                <a:cs typeface="+mn-cs"/>
              </a:rPr>
              <a:t>. Every new employee must provide proof that he or she is eligible to work in the U.S. after a job is accepted. If it’s an essential job function, you may ask an applicant to list languages spoken.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Do you have a bachelor’s degree in …?</a:t>
            </a:r>
          </a:p>
          <a:p>
            <a:pPr lvl="0"/>
            <a:r>
              <a:rPr lang="en-US" sz="1200" kern="1200" dirty="0">
                <a:solidFill>
                  <a:schemeClr val="tx1"/>
                </a:solidFill>
                <a:effectLst/>
                <a:latin typeface="+mn-lt"/>
                <a:ea typeface="+mn-ea"/>
                <a:cs typeface="+mn-cs"/>
              </a:rPr>
              <a:t>This is a valid job-related question as long as the position requires or prefers the degree.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Do you rent an apartment or own a house?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question could discriminate against an applicant’s socio-economic status, family status, and against any group that owns homes at a lower rate. There’s no job related reason to ask it.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Have you ever been fired?</a:t>
            </a:r>
          </a:p>
          <a:p>
            <a:pPr lvl="0"/>
            <a:r>
              <a:rPr lang="en-US" sz="1200" kern="1200" dirty="0">
                <a:solidFill>
                  <a:schemeClr val="tx1"/>
                </a:solidFill>
                <a:effectLst/>
                <a:latin typeface="+mn-lt"/>
                <a:ea typeface="+mn-ea"/>
                <a:cs typeface="+mn-cs"/>
              </a:rPr>
              <a:t>This is a valid question, but be sure to ask it of all applicants so you don’t discriminate against a protected class.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under 18, can you submit a work permit after employment?</a:t>
            </a:r>
          </a:p>
          <a:p>
            <a:pPr lvl="0"/>
            <a:r>
              <a:rPr lang="en-US" sz="1200" kern="1200" dirty="0">
                <a:solidFill>
                  <a:schemeClr val="tx1"/>
                </a:solidFill>
                <a:effectLst/>
                <a:latin typeface="+mn-lt"/>
                <a:ea typeface="+mn-ea"/>
                <a:cs typeface="+mn-cs"/>
              </a:rPr>
              <a:t>It’s OK to ask if an applicant is of legal age to do a job. To avoid age discrimination under ADEA, don’t ask about an applicant’s age, date of high school graduation, number/ages of grandchildren, or retirement benefits.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67</a:t>
            </a:fld>
            <a:endParaRPr lang="en-US"/>
          </a:p>
        </p:txBody>
      </p:sp>
    </p:spTree>
    <p:extLst>
      <p:ext uri="{BB962C8B-B14F-4D97-AF65-F5344CB8AC3E}">
        <p14:creationId xmlns:p14="http://schemas.microsoft.com/office/powerpoint/2010/main" val="34928191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How many days were you sick last year?</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is illegal under ADA because general inquiries may cause an applicant to divulge disabilities or health conditions, which don’t relate to fitness to perform the job.</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position requires that you be available to work every weekend. Would that be a problem for you?</a:t>
            </a:r>
          </a:p>
          <a:p>
            <a:pPr lvl="0"/>
            <a:r>
              <a:rPr lang="en-US" sz="1200" kern="1200" dirty="0">
                <a:solidFill>
                  <a:schemeClr val="tx1"/>
                </a:solidFill>
                <a:effectLst/>
                <a:latin typeface="+mn-lt"/>
                <a:ea typeface="+mn-ea"/>
                <a:cs typeface="+mn-cs"/>
              </a:rPr>
              <a:t>This is legal because you’re asking about an essential job function. Don’t ask about religious affiliation, holidays, or activities.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If you take this transfer, how will it affect your spouse and children?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is illegal under Title VII. You may not ask about marital status, occupation of spouse, sexual preference, number of children, and/or childcare. You may ask if the applicant can meet attendance requirements.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That’s an interesting name. Where did it come from?</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is potentially discrimination based on national origin and is considered illegal under Title VII.</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Have you had any moving traffic violations in the past two years? (for a driver position)</a:t>
            </a:r>
          </a:p>
          <a:p>
            <a:pPr lvl="0"/>
            <a:r>
              <a:rPr lang="en-US" sz="1200" kern="1200" dirty="0">
                <a:solidFill>
                  <a:schemeClr val="tx1"/>
                </a:solidFill>
                <a:effectLst/>
                <a:latin typeface="+mn-lt"/>
                <a:ea typeface="+mn-ea"/>
                <a:cs typeface="+mn-cs"/>
              </a:rPr>
              <a:t>This is a valid job-related question, as a clean driving record is a requirement of the delivery function. Remember to ask about convictions rather than arrests or warnings – people are considered innocent until proven guilty.</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Do you have any disabilities that will make this position hard for you?</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is illegal under ADA. You can’t ask about the nature or severity of a disability, prognosis of a health problem, and use of prescription drugs, special leave that may be needed or medical treatment. However, you may ask if the applicant can perform specific, essential functions of the job, with or without accommodation.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Have you ever been addicted to drugs?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question is illegal, as addiction is considered an illness under the ADA. However, you can inform the employee that you require pre-employment drug testing of all applicants who have accepted offers.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 see you were in the military. What type of discharge did you receive?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Questions surrounding reasons for discharge and/or requests to see the applicant’s military records are illegal under Title VII. Instead, ask about job related functions and what training or experience the applicant received in the military that is relevant.</a:t>
            </a:r>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68</a:t>
            </a:fld>
            <a:endParaRPr lang="en-US"/>
          </a:p>
        </p:txBody>
      </p:sp>
    </p:spTree>
    <p:extLst>
      <p:ext uri="{BB962C8B-B14F-4D97-AF65-F5344CB8AC3E}">
        <p14:creationId xmlns:p14="http://schemas.microsoft.com/office/powerpoint/2010/main" val="21229031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*Slide builds</a:t>
            </a:r>
          </a:p>
          <a:p>
            <a:r>
              <a:rPr lang="en-US" sz="1200" b="1" kern="1200" dirty="0">
                <a:solidFill>
                  <a:schemeClr val="tx1"/>
                </a:solidFill>
                <a:effectLst/>
                <a:latin typeface="+mn-lt"/>
                <a:ea typeface="+mn-ea"/>
                <a:cs typeface="+mn-cs"/>
              </a:rPr>
              <a:t>Behavior Based Interviewing (BBI)</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Past performance is the best indicator of future performance.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key to BBI questions is that they ask for specific examples, not hypothetical responses.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 as an interviewer, it’s important to probe for specific stories, as candidates will often refer to what they “would” do instead of what they have done.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*click</a:t>
            </a:r>
          </a:p>
          <a:p>
            <a:r>
              <a:rPr lang="en-US" sz="1200" b="1" kern="1200" dirty="0">
                <a:solidFill>
                  <a:schemeClr val="tx1"/>
                </a:solidFill>
                <a:effectLst/>
                <a:latin typeface="+mn-lt"/>
                <a:ea typeface="+mn-ea"/>
                <a:cs typeface="+mn-cs"/>
              </a:rPr>
              <a:t>Behavior Based Interviewing Tips</a:t>
            </a:r>
          </a:p>
          <a:p>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Probe for specific examples.</a:t>
            </a:r>
          </a:p>
          <a:p>
            <a:pPr lvl="0"/>
            <a:r>
              <a:rPr lang="en-US" sz="1200" kern="1200" dirty="0">
                <a:solidFill>
                  <a:schemeClr val="tx1"/>
                </a:solidFill>
                <a:effectLst/>
                <a:latin typeface="+mn-lt"/>
                <a:ea typeface="+mn-ea"/>
                <a:cs typeface="+mn-cs"/>
              </a:rPr>
              <a:t>Don’t allow for hypothetical responses.</a:t>
            </a:r>
          </a:p>
          <a:p>
            <a:pPr lvl="0"/>
            <a:r>
              <a:rPr lang="en-US" sz="1200" kern="1200" dirty="0">
                <a:solidFill>
                  <a:schemeClr val="tx1"/>
                </a:solidFill>
                <a:effectLst/>
                <a:latin typeface="+mn-lt"/>
                <a:ea typeface="+mn-ea"/>
                <a:cs typeface="+mn-cs"/>
              </a:rPr>
              <a:t>Avoid “opinion” responses.</a:t>
            </a:r>
          </a:p>
          <a:p>
            <a:pPr lvl="0"/>
            <a:r>
              <a:rPr lang="en-US" sz="1200" kern="1200" dirty="0">
                <a:solidFill>
                  <a:schemeClr val="tx1"/>
                </a:solidFill>
                <a:effectLst/>
                <a:latin typeface="+mn-lt"/>
                <a:ea typeface="+mn-ea"/>
                <a:cs typeface="+mn-cs"/>
              </a:rPr>
              <a:t>Push beyond “general” responses.</a:t>
            </a:r>
          </a:p>
          <a:p>
            <a:pPr lvl="0"/>
            <a:r>
              <a:rPr lang="en-US" sz="1200" kern="1200" dirty="0">
                <a:solidFill>
                  <a:schemeClr val="tx1"/>
                </a:solidFill>
                <a:effectLst/>
                <a:latin typeface="+mn-lt"/>
                <a:ea typeface="+mn-ea"/>
                <a:cs typeface="+mn-cs"/>
              </a:rPr>
              <a:t>Ask clarifying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80/20 rule.</a:t>
            </a:r>
          </a:p>
          <a:p>
            <a:pPr lvl="1"/>
            <a:r>
              <a:rPr lang="en-US" sz="1200" kern="1200" dirty="0">
                <a:solidFill>
                  <a:schemeClr val="tx1"/>
                </a:solidFill>
                <a:effectLst/>
                <a:latin typeface="+mn-lt"/>
                <a:ea typeface="+mn-ea"/>
                <a:cs typeface="+mn-cs"/>
              </a:rPr>
              <a:t>Candidate should talk 80% of the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Seek contrary evidence.</a:t>
            </a:r>
          </a:p>
          <a:p>
            <a:pPr lvl="1"/>
            <a:r>
              <a:rPr lang="en-US" sz="1200" kern="1200" dirty="0">
                <a:solidFill>
                  <a:schemeClr val="tx1"/>
                </a:solidFill>
                <a:effectLst/>
                <a:latin typeface="+mn-lt"/>
                <a:ea typeface="+mn-ea"/>
                <a:cs typeface="+mn-cs"/>
              </a:rPr>
              <a:t>If all they keep talking about is making deadlines, ask for a time when they didn’t hit one. This will help you learn how they responded and worked to correct the situation.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Allow for silence.</a:t>
            </a:r>
          </a:p>
          <a:p>
            <a:pPr lvl="1"/>
            <a:r>
              <a:rPr lang="en-US" sz="1200" kern="1200" dirty="0">
                <a:solidFill>
                  <a:schemeClr val="tx1"/>
                </a:solidFill>
                <a:effectLst/>
                <a:latin typeface="+mn-lt"/>
                <a:ea typeface="+mn-ea"/>
                <a:cs typeface="+mn-cs"/>
              </a:rPr>
              <a:t>Silence is probably more uncomfortable for the interviewer, and our first reaction is to jump in and bail them out. Let them think, and in necessary, come back to the question later.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Take notes.</a:t>
            </a:r>
          </a:p>
          <a:p>
            <a:pPr lvl="1"/>
            <a:r>
              <a:rPr lang="en-US" sz="1200" kern="1200" dirty="0">
                <a:solidFill>
                  <a:schemeClr val="tx1"/>
                </a:solidFill>
                <a:effectLst/>
                <a:latin typeface="+mn-lt"/>
                <a:ea typeface="+mn-ea"/>
                <a:cs typeface="+mn-cs"/>
              </a:rPr>
              <a:t>Use the Interview guide to record their responses. Do not write on the interview, and document what they say. Don’t start writing what they look like or recording any information that goes beyond their qualifications for the job.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Ask different types of questions.</a:t>
            </a:r>
          </a:p>
          <a:p>
            <a:pPr lvl="1"/>
            <a:r>
              <a:rPr lang="en-US" sz="1200" kern="1200" dirty="0">
                <a:solidFill>
                  <a:schemeClr val="tx1"/>
                </a:solidFill>
                <a:effectLst/>
                <a:latin typeface="+mn-lt"/>
                <a:ea typeface="+mn-ea"/>
                <a:cs typeface="+mn-cs"/>
              </a:rPr>
              <a:t>Ask open ended questions</a:t>
            </a:r>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69</a:t>
            </a:fld>
            <a:endParaRPr lang="en-US"/>
          </a:p>
        </p:txBody>
      </p:sp>
    </p:spTree>
    <p:extLst>
      <p:ext uri="{BB962C8B-B14F-4D97-AF65-F5344CB8AC3E}">
        <p14:creationId xmlns:p14="http://schemas.microsoft.com/office/powerpoint/2010/main" val="10971979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Interview Guide: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you have found and recruited your prospective employees, it’s time to bring them in for an interview.  As a leader, you should be very involved in the selection of your team.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Ask participants if they know where to find the Lawful Interview Guide and then ask if they use it during interviews.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interview guide is in place to ensure you are conducting legal, unbiased interviews.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be sure to keep it and review it whenever you are preparing to interview.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Conducting the Interview</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should be a large group discussion.  Ask participants each of the questions.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do you look for in an interviewee?</a:t>
            </a:r>
          </a:p>
          <a:p>
            <a:pPr lvl="0"/>
            <a:r>
              <a:rPr lang="en-US" sz="1200" kern="1200" dirty="0">
                <a:solidFill>
                  <a:schemeClr val="tx1"/>
                </a:solidFill>
                <a:effectLst/>
                <a:latin typeface="+mn-lt"/>
                <a:ea typeface="+mn-ea"/>
                <a:cs typeface="+mn-cs"/>
              </a:rPr>
              <a:t>Discuss dress-code and how they prefer to handle it. There is no “right” answer, but makes for a good discussion.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are some red flags to watch for?</a:t>
            </a:r>
          </a:p>
          <a:p>
            <a:pPr lvl="0"/>
            <a:r>
              <a:rPr lang="en-US" sz="1200" kern="1200" dirty="0">
                <a:solidFill>
                  <a:schemeClr val="tx1"/>
                </a:solidFill>
                <a:effectLst/>
                <a:latin typeface="+mn-lt"/>
                <a:ea typeface="+mn-ea"/>
                <a:cs typeface="+mn-cs"/>
              </a:rPr>
              <a:t>Discuss with the groups what to look for in an interviewee. It’s okay for the candidate to show signs of being nervous, but there are some other things to watch for.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 can you help put them at ease? (And why?)</a:t>
            </a:r>
          </a:p>
          <a:p>
            <a:pPr lvl="0"/>
            <a:r>
              <a:rPr lang="en-US" sz="1200" kern="1200" dirty="0">
                <a:solidFill>
                  <a:schemeClr val="tx1"/>
                </a:solidFill>
                <a:effectLst/>
                <a:latin typeface="+mn-lt"/>
                <a:ea typeface="+mn-ea"/>
                <a:cs typeface="+mn-cs"/>
              </a:rPr>
              <a:t>It’s important to put them at ease as it will help you assess the person if they are better able to talk about their experience. Rapport building by talking about weather, sports, etc. is good. Otherwise the first question (about them) usually helps put them at ease by letting them talk about what they know best...themselves.  Also, explain the interview process with them.</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Mind your verbal and non-verbal reactions. And watch theirs.</a:t>
            </a:r>
          </a:p>
          <a:p>
            <a:pPr lvl="0"/>
            <a:r>
              <a:rPr lang="en-US" sz="1200" kern="1200" dirty="0">
                <a:solidFill>
                  <a:schemeClr val="tx1"/>
                </a:solidFill>
                <a:effectLst/>
                <a:latin typeface="+mn-lt"/>
                <a:ea typeface="+mn-ea"/>
                <a:cs typeface="+mn-cs"/>
              </a:rPr>
              <a:t>Watch for excessive nervousness, or signs of lying, etc.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 if an employee gives non-job related information?</a:t>
            </a:r>
          </a:p>
          <a:p>
            <a:pPr lvl="0"/>
            <a:r>
              <a:rPr lang="en-US" sz="1200" kern="1200" dirty="0">
                <a:solidFill>
                  <a:schemeClr val="tx1"/>
                </a:solidFill>
                <a:effectLst/>
                <a:latin typeface="+mn-lt"/>
                <a:ea typeface="+mn-ea"/>
                <a:cs typeface="+mn-cs"/>
              </a:rPr>
              <a:t>Employees may begin talking about past discrimination in a job, their religion, or other personal information. </a:t>
            </a:r>
          </a:p>
          <a:p>
            <a:pPr lvl="0"/>
            <a:r>
              <a:rPr lang="en-US" sz="1200" kern="1200" dirty="0">
                <a:solidFill>
                  <a:schemeClr val="tx1"/>
                </a:solidFill>
                <a:effectLst/>
                <a:latin typeface="+mn-lt"/>
                <a:ea typeface="+mn-ea"/>
                <a:cs typeface="+mn-cs"/>
              </a:rPr>
              <a:t>It is important to stop them politely and remind them that at Best Buy we make all hiring decisions based on job-related skills ONLY.</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Other Discussion Points: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 you have to ask every question?</a:t>
            </a:r>
          </a:p>
          <a:p>
            <a:pPr lvl="0"/>
            <a:r>
              <a:rPr lang="en-US" sz="1200" kern="1200" dirty="0">
                <a:solidFill>
                  <a:schemeClr val="tx1"/>
                </a:solidFill>
                <a:effectLst/>
                <a:latin typeface="+mn-lt"/>
                <a:ea typeface="+mn-ea"/>
                <a:cs typeface="+mn-cs"/>
              </a:rPr>
              <a:t>No. We hire the BEST qualified candidate, which is different from the MOST qualified.  One person may meet all qualifications, while another only meets 95% of them. But the 95% may be so much stronger than the person that meets all qualifications that we hire the 95%.  That being said, if you are four questions into the interview and you know (and can prove by documenting) that the person is clearly NOT the most qualified, you can end the interview.  However, common courtesy usually says you should give them the time they were promised, you may even be surprised.</a:t>
            </a:r>
          </a:p>
          <a:p>
            <a:pPr eaLnBrk="1" hangingPunct="1"/>
            <a:endParaRPr lang="en-US" dirty="0"/>
          </a:p>
          <a:p>
            <a:pPr eaLnBrk="1" hangingPunct="1"/>
            <a:endParaRPr lang="en-US" dirty="0"/>
          </a:p>
          <a:p>
            <a:endParaRPr lang="en-US" sz="1200" kern="1200" dirty="0">
              <a:solidFill>
                <a:schemeClr val="tx1"/>
              </a:solidFill>
              <a:effectLst/>
              <a:latin typeface="+mn-lt"/>
              <a:ea typeface="+mn-ea"/>
              <a:cs typeface="+mn-cs"/>
            </a:endParaRPr>
          </a:p>
          <a:p>
            <a:pPr eaLnBrk="1" hangingPunct="1"/>
            <a:endParaRPr lang="en-US" dirty="0"/>
          </a:p>
          <a:p>
            <a:pPr eaLnBrk="1" hangingPunct="1"/>
            <a:endParaRPr lang="en-US" dirty="0"/>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70</a:t>
            </a:fld>
            <a:endParaRPr lang="en-US"/>
          </a:p>
        </p:txBody>
      </p:sp>
    </p:spTree>
    <p:extLst>
      <p:ext uri="{BB962C8B-B14F-4D97-AF65-F5344CB8AC3E}">
        <p14:creationId xmlns:p14="http://schemas.microsoft.com/office/powerpoint/2010/main" val="21712798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F1D27"/>
                </a:solidFill>
                <a:effectLst/>
                <a:latin typeface="Calibri Light" panose="020F0302020204030204" pitchFamily="34" charset="0"/>
              </a:rPr>
              <a:t>*Slide builds</a:t>
            </a:r>
          </a:p>
          <a:p>
            <a:pPr algn="l"/>
            <a:r>
              <a:rPr lang="en-US" b="1" i="0" dirty="0">
                <a:solidFill>
                  <a:srgbClr val="0F1D27"/>
                </a:solidFill>
                <a:effectLst/>
                <a:latin typeface="Calibri Light" panose="020F0302020204030204" pitchFamily="34" charset="0"/>
              </a:rPr>
              <a:t>*click</a:t>
            </a:r>
          </a:p>
          <a:p>
            <a:pPr algn="l"/>
            <a:r>
              <a:rPr lang="en-US" b="1" i="0" dirty="0">
                <a:solidFill>
                  <a:srgbClr val="0F1D27"/>
                </a:solidFill>
                <a:effectLst/>
                <a:latin typeface="Calibri Light" panose="020F0302020204030204" pitchFamily="34" charset="0"/>
              </a:rPr>
              <a:t>S – Situation: </a:t>
            </a:r>
            <a:r>
              <a:rPr lang="en-US" b="0" i="0" dirty="0">
                <a:solidFill>
                  <a:srgbClr val="0F1D27"/>
                </a:solidFill>
                <a:effectLst/>
                <a:latin typeface="Calibri Light" panose="020F0302020204030204" pitchFamily="34" charset="0"/>
              </a:rPr>
              <a:t>You need “success stories” to give fantastic answers to behavioral questions. Usually a success story revolves around a past work experience. However, for recent grads or those with little work experience a success story can be taken from other events in your life such as college, sports teams, volunteer work </a:t>
            </a:r>
            <a:r>
              <a:rPr lang="en-US" b="0" i="0" dirty="0" err="1">
                <a:solidFill>
                  <a:srgbClr val="0F1D27"/>
                </a:solidFill>
                <a:effectLst/>
                <a:latin typeface="Calibri Light" panose="020F0302020204030204" pitchFamily="34" charset="0"/>
              </a:rPr>
              <a:t>etc</a:t>
            </a:r>
            <a:r>
              <a:rPr lang="en-US" b="0" i="0" dirty="0">
                <a:solidFill>
                  <a:srgbClr val="0F1D27"/>
                </a:solidFill>
                <a:effectLst/>
                <a:latin typeface="Calibri Light" panose="020F0302020204030204" pitchFamily="34" charset="0"/>
              </a:rPr>
              <a:t>… The point is it must highlight the quality they are looking for. Setting the context for your story. Describe the specific situation you were in or the task you needed to complete. This is where you set up the story but remember to be concise.</a:t>
            </a:r>
          </a:p>
          <a:p>
            <a:pPr algn="l"/>
            <a:r>
              <a:rPr lang="en-US" b="1" i="0" dirty="0">
                <a:solidFill>
                  <a:srgbClr val="0F1D27"/>
                </a:solidFill>
                <a:effectLst/>
                <a:latin typeface="Calibri Light" panose="020F0302020204030204" pitchFamily="34" charset="0"/>
              </a:rPr>
              <a:t>*click</a:t>
            </a:r>
          </a:p>
          <a:p>
            <a:pPr algn="l"/>
            <a:r>
              <a:rPr lang="en-US" b="1" i="0" dirty="0">
                <a:solidFill>
                  <a:srgbClr val="222222"/>
                </a:solidFill>
                <a:effectLst/>
                <a:latin typeface="Calibri Light" panose="020F0302020204030204" pitchFamily="34" charset="0"/>
              </a:rPr>
              <a:t>T – Task: </a:t>
            </a:r>
            <a:r>
              <a:rPr lang="en-US" b="0" i="0" dirty="0">
                <a:solidFill>
                  <a:srgbClr val="222222"/>
                </a:solidFill>
                <a:effectLst/>
                <a:latin typeface="Calibri Light" panose="020F0302020204030204" pitchFamily="34" charset="0"/>
              </a:rPr>
              <a:t>Specify the goal or measurable target you were working towards. You can highlight the key challenges the task presented here just make sure you are clear about the details.</a:t>
            </a:r>
          </a:p>
          <a:p>
            <a:pPr algn="l"/>
            <a:r>
              <a:rPr lang="en-US" b="1" i="0" dirty="0">
                <a:solidFill>
                  <a:srgbClr val="222222"/>
                </a:solidFill>
                <a:effectLst/>
                <a:latin typeface="Calibri Light" panose="020F0302020204030204" pitchFamily="34" charset="0"/>
              </a:rPr>
              <a:t>*click</a:t>
            </a:r>
          </a:p>
          <a:p>
            <a:pPr algn="l"/>
            <a:r>
              <a:rPr lang="en-US" b="1" i="0" dirty="0">
                <a:solidFill>
                  <a:srgbClr val="0F1D27"/>
                </a:solidFill>
                <a:effectLst/>
                <a:latin typeface="Calibri Light" panose="020F0302020204030204" pitchFamily="34" charset="0"/>
              </a:rPr>
              <a:t>A – Action: </a:t>
            </a:r>
            <a:r>
              <a:rPr lang="en-US" b="0" i="0" dirty="0">
                <a:solidFill>
                  <a:srgbClr val="0F1D27"/>
                </a:solidFill>
                <a:effectLst/>
                <a:latin typeface="Calibri Light" panose="020F0302020204030204" pitchFamily="34" charset="0"/>
              </a:rPr>
              <a:t>Describe the specific actions you took to address the situation. This should be a detailed response focused on what you did not what the team did. It should showcase all your skills including soft skills and displays of emotional intelligence. This is arguably the most important element of your answer as it’s where you demonstrate your personal attributes and capabilities that are being tested by the question.</a:t>
            </a:r>
          </a:p>
          <a:p>
            <a:pPr algn="l"/>
            <a:r>
              <a:rPr lang="en-US" b="1" i="0" dirty="0">
                <a:solidFill>
                  <a:srgbClr val="0F1D27"/>
                </a:solidFill>
                <a:effectLst/>
                <a:latin typeface="Calibri Light" panose="020F0302020204030204" pitchFamily="34" charset="0"/>
              </a:rPr>
              <a:t>*click</a:t>
            </a:r>
          </a:p>
          <a:p>
            <a:pPr algn="l"/>
            <a:r>
              <a:rPr lang="en-US" b="1" i="0" dirty="0">
                <a:solidFill>
                  <a:srgbClr val="0F1D27"/>
                </a:solidFill>
                <a:effectLst/>
                <a:latin typeface="Calibri Light" panose="020F0302020204030204" pitchFamily="34" charset="0"/>
              </a:rPr>
              <a:t>R – Result: </a:t>
            </a:r>
            <a:r>
              <a:rPr lang="en-US" b="0" i="0" dirty="0">
                <a:solidFill>
                  <a:srgbClr val="0F1D27"/>
                </a:solidFill>
                <a:effectLst/>
                <a:latin typeface="Calibri Light" panose="020F0302020204030204" pitchFamily="34" charset="0"/>
              </a:rPr>
              <a:t>Clearly describe the outcome of your actions. What happened? How did things end? What did you accomplish? What did you learn? By practicing the STAR method the interviewer should hear you speak seamlessly through each component of your story, with no waffling.</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71</a:t>
            </a:fld>
            <a:endParaRPr lang="en-US"/>
          </a:p>
        </p:txBody>
      </p:sp>
    </p:spTree>
    <p:extLst>
      <p:ext uri="{BB962C8B-B14F-4D97-AF65-F5344CB8AC3E}">
        <p14:creationId xmlns:p14="http://schemas.microsoft.com/office/powerpoint/2010/main" val="11532689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builds</a:t>
            </a:r>
          </a:p>
          <a:p>
            <a:r>
              <a:rPr lang="en-US" b="1" dirty="0"/>
              <a:t>*click</a:t>
            </a:r>
          </a:p>
          <a:p>
            <a:r>
              <a:rPr lang="en-US" b="1" dirty="0"/>
              <a:t>ASK: What is the role of a coach?</a:t>
            </a:r>
            <a:endParaRPr lang="en-US" dirty="0"/>
          </a:p>
          <a:p>
            <a:r>
              <a:rPr lang="en-US" dirty="0"/>
              <a:t> </a:t>
            </a:r>
            <a:r>
              <a:rPr lang="en-US" b="1" dirty="0"/>
              <a:t>LISTEN FOR: </a:t>
            </a:r>
            <a:r>
              <a:rPr lang="en-US" b="0" dirty="0"/>
              <a:t>(Click slide to display answers)</a:t>
            </a:r>
          </a:p>
          <a:p>
            <a:pPr marL="164137" indent="-164137">
              <a:buFont typeface="Arial" panose="020B0604020202020204" pitchFamily="34" charset="0"/>
              <a:buChar char="•"/>
            </a:pPr>
            <a:r>
              <a:rPr lang="en-US" dirty="0"/>
              <a:t>A coach draws out the best in their employees and establishes a workplace that supports a high level of productivity. </a:t>
            </a:r>
          </a:p>
          <a:p>
            <a:pPr marL="164137" indent="-164137">
              <a:buFont typeface="Arial" panose="020B0604020202020204" pitchFamily="34" charset="0"/>
              <a:buChar char="•"/>
            </a:pPr>
            <a:r>
              <a:rPr lang="en-US" dirty="0"/>
              <a:t>Focusing on future behaviors.</a:t>
            </a:r>
          </a:p>
          <a:p>
            <a:pPr marL="164137" indent="-164137">
              <a:buFont typeface="Arial" panose="020B0604020202020204" pitchFamily="34" charset="0"/>
              <a:buChar char="•"/>
            </a:pPr>
            <a:r>
              <a:rPr lang="en-US" dirty="0"/>
              <a:t>Helping improve existing skills.</a:t>
            </a:r>
          </a:p>
          <a:p>
            <a:pPr marL="164137" indent="-164137">
              <a:buFont typeface="Arial" panose="020B0604020202020204" pitchFamily="34" charset="0"/>
              <a:buChar char="•"/>
            </a:pPr>
            <a:r>
              <a:rPr lang="en-US" dirty="0"/>
              <a:t>Encourage self-discovery. </a:t>
            </a:r>
          </a:p>
          <a:p>
            <a:pPr marL="164137" indent="-164137">
              <a:buFont typeface="Arial" panose="020B0604020202020204" pitchFamily="34" charset="0"/>
              <a:buChar char="•"/>
            </a:pPr>
            <a:r>
              <a:rPr lang="en-US" dirty="0"/>
              <a:t>Set the environment for the self-motivation of your team. </a:t>
            </a:r>
          </a:p>
          <a:p>
            <a:pPr marL="164137" indent="-164137">
              <a:buFont typeface="Arial" panose="020B0604020202020204" pitchFamily="34" charset="0"/>
              <a:buChar char="•"/>
            </a:pPr>
            <a:r>
              <a:rPr lang="en-US" dirty="0"/>
              <a:t>Hold employees accountable for their behaviors. </a:t>
            </a:r>
          </a:p>
          <a:p>
            <a:pPr marL="164137" indent="-164137">
              <a:buFont typeface="Arial" panose="020B0604020202020204" pitchFamily="34" charset="0"/>
              <a:buChar char="•"/>
            </a:pPr>
            <a:r>
              <a:rPr lang="en-US" dirty="0"/>
              <a:t>Recognize the things they are doing well.</a:t>
            </a:r>
          </a:p>
          <a:p>
            <a:pPr marL="164137" indent="-164137">
              <a:buFont typeface="Arial" panose="020B0604020202020204" pitchFamily="34" charset="0"/>
              <a:buChar char="•"/>
            </a:pPr>
            <a:r>
              <a:rPr lang="en-US" dirty="0"/>
              <a:t>Find out from the employees’ point of view what went well and what they could improve.</a:t>
            </a:r>
          </a:p>
          <a:p>
            <a:pPr marL="164137" indent="-164137">
              <a:buFont typeface="Arial" panose="020B0604020202020204" pitchFamily="34" charset="0"/>
              <a:buChar char="•"/>
            </a:pPr>
            <a:r>
              <a:rPr lang="en-US" dirty="0"/>
              <a:t>Guide them with specific positive feedback that builds confidence and improves performance.</a:t>
            </a:r>
          </a:p>
          <a:p>
            <a:r>
              <a:rPr lang="en-US" dirty="0"/>
              <a:t> </a:t>
            </a:r>
          </a:p>
          <a:p>
            <a:r>
              <a:rPr lang="en-US" b="1" dirty="0"/>
              <a:t>SAY: </a:t>
            </a:r>
            <a:r>
              <a:rPr lang="en-US" dirty="0"/>
              <a:t>Effective coaches develop personal relationships with their team members and analyze each situation with an open mind. No matter which type of coaching scenario you are in, the aim is always the same – to impact an employee in a positive way.  Coaching increases self-awareness: enabling people to take responsibility for their own development and their own performance. Remember,</a:t>
            </a:r>
            <a:r>
              <a:rPr lang="en-US" baseline="0" dirty="0"/>
              <a:t> coaching is about development, not corrective action. Corrective action is a different process that should only be used when there is an intentional disregard of expected behaviors.</a:t>
            </a:r>
            <a:endParaRPr lang="en-US" dirty="0"/>
          </a:p>
          <a:p>
            <a:endParaRPr lang="en-US" dirty="0"/>
          </a:p>
          <a:p>
            <a:r>
              <a:rPr lang="en-US" dirty="0"/>
              <a:t>*click</a:t>
            </a:r>
          </a:p>
          <a:p>
            <a:r>
              <a:rPr lang="en-US" b="1" dirty="0"/>
              <a:t>ASK: What</a:t>
            </a:r>
            <a:r>
              <a:rPr lang="en-US" b="1" baseline="0" dirty="0"/>
              <a:t> types of coaching are there? </a:t>
            </a:r>
            <a:r>
              <a:rPr lang="en-US" b="0" i="1" baseline="0" dirty="0"/>
              <a:t>(click slide to display answer)</a:t>
            </a:r>
          </a:p>
          <a:p>
            <a:r>
              <a:rPr lang="en-US" b="1" baseline="0" dirty="0"/>
              <a:t>LISTEN FOR: </a:t>
            </a:r>
            <a:r>
              <a:rPr lang="en-US" baseline="0" dirty="0"/>
              <a:t>in the moment, daily check in’s/check outs, 1:1’s, PA</a:t>
            </a:r>
          </a:p>
          <a:p>
            <a:endParaRPr lang="en-US" baseline="0" dirty="0"/>
          </a:p>
          <a:p>
            <a:r>
              <a:rPr lang="en-US" baseline="0" dirty="0"/>
              <a:t>These are the opportunities you have to connect with your employees. The primary coaching vehicle is the monthly 1:1. We will get into this in more detail later today.</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73</a:t>
            </a:fld>
            <a:endParaRPr lang="en-US"/>
          </a:p>
        </p:txBody>
      </p:sp>
    </p:spTree>
    <p:extLst>
      <p:ext uri="{BB962C8B-B14F-4D97-AF65-F5344CB8AC3E}">
        <p14:creationId xmlns:p14="http://schemas.microsoft.com/office/powerpoint/2010/main" val="430254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1"/>
                </a:solidFill>
                <a:latin typeface="Avenir Next for Best Buy" pitchFamily="34" charset="0"/>
              </a:rPr>
              <a:t>Research will tell you, the more inclusive of an environment you create, the more successful you’re going to be.  This encompasses sales, revenue, customer/client and employee satisfaction. </a:t>
            </a:r>
            <a:endParaRPr lang="en-US" dirty="0"/>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10</a:t>
            </a:fld>
            <a:endParaRPr lang="en-US"/>
          </a:p>
        </p:txBody>
      </p:sp>
    </p:spTree>
    <p:extLst>
      <p:ext uri="{BB962C8B-B14F-4D97-AF65-F5344CB8AC3E}">
        <p14:creationId xmlns:p14="http://schemas.microsoft.com/office/powerpoint/2010/main" val="22543924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74</a:t>
            </a:fld>
            <a:endParaRPr lang="en-US"/>
          </a:p>
        </p:txBody>
      </p:sp>
    </p:spTree>
    <p:extLst>
      <p:ext uri="{BB962C8B-B14F-4D97-AF65-F5344CB8AC3E}">
        <p14:creationId xmlns:p14="http://schemas.microsoft.com/office/powerpoint/2010/main" val="3455277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506766">
              <a:defRPr/>
            </a:pPr>
            <a:r>
              <a:rPr lang="en-US" b="1" i="1" dirty="0"/>
              <a:t>Topics:</a:t>
            </a:r>
          </a:p>
          <a:p>
            <a:pPr defTabSz="506766">
              <a:defRPr/>
            </a:pPr>
            <a:r>
              <a:rPr lang="en-US" i="1" dirty="0"/>
              <a:t>Growth Mindset</a:t>
            </a:r>
          </a:p>
          <a:p>
            <a:pPr defTabSz="506766">
              <a:defRPr/>
            </a:pPr>
            <a:r>
              <a:rPr lang="en-US" i="1" dirty="0"/>
              <a:t>Emotional Intelligence</a:t>
            </a:r>
          </a:p>
          <a:p>
            <a:pPr defTabSz="506766">
              <a:defRPr/>
            </a:pPr>
            <a:r>
              <a:rPr lang="en-US" i="1" dirty="0"/>
              <a:t>Agile</a:t>
            </a:r>
            <a:r>
              <a:rPr lang="en-US" i="1" baseline="0" dirty="0"/>
              <a:t> Leadership</a:t>
            </a:r>
            <a:endParaRPr lang="en-US" i="1" dirty="0"/>
          </a:p>
          <a:p>
            <a:pPr defTabSz="506766">
              <a:defRPr/>
            </a:pPr>
            <a:endParaRPr lang="en-US" i="1" dirty="0"/>
          </a:p>
          <a:p>
            <a:pPr defTabSz="506766">
              <a:defRPr/>
            </a:pPr>
            <a:r>
              <a:rPr lang="en-US" b="1" i="0" dirty="0"/>
              <a:t>ASK:</a:t>
            </a:r>
            <a:r>
              <a:rPr lang="en-US" b="1" i="0" baseline="0" dirty="0"/>
              <a:t> </a:t>
            </a:r>
            <a:r>
              <a:rPr lang="en-US" i="0" baseline="0" dirty="0"/>
              <a:t>Why do you think is it important that we focus on building ourselves first?</a:t>
            </a:r>
          </a:p>
          <a:p>
            <a:pPr defTabSz="506766">
              <a:defRPr/>
            </a:pPr>
            <a:r>
              <a:rPr lang="en-US" i="0" baseline="0" dirty="0"/>
              <a:t>LISTEN FOR: Your approach matters, and can directly impact the effectiveness of your coaching interaction. </a:t>
            </a:r>
          </a:p>
          <a:p>
            <a:pPr defTabSz="506766">
              <a:defRPr/>
            </a:pPr>
            <a:endParaRPr lang="en-US" i="0" baseline="0" dirty="0"/>
          </a:p>
          <a:p>
            <a:pPr defTabSz="506766">
              <a:defRPr/>
            </a:pPr>
            <a:r>
              <a:rPr lang="en-US" i="0" baseline="0" dirty="0"/>
              <a:t>Have you ever (in any setting) made the assumption that someone </a:t>
            </a:r>
            <a:r>
              <a:rPr lang="en-US" i="1" baseline="0" dirty="0"/>
              <a:t>couldn’t </a:t>
            </a:r>
            <a:r>
              <a:rPr lang="en-US" i="0" baseline="0" dirty="0"/>
              <a:t>do something? Raise your hand if you’ve ever done this. Consider this- if you approached an employee to coach them on a behavior and were thinking “They will never be able to do this” before it even started, what do you think the result would be? Do you think the employee knows that you are thinking that? Why?</a:t>
            </a:r>
          </a:p>
          <a:p>
            <a:pPr defTabSz="506766">
              <a:defRPr/>
            </a:pPr>
            <a:endParaRPr lang="en-US" i="0" baseline="0" dirty="0"/>
          </a:p>
          <a:p>
            <a:pPr defTabSz="506766">
              <a:defRPr/>
            </a:pPr>
            <a:r>
              <a:rPr lang="en-US" i="0" baseline="0" dirty="0"/>
              <a:t>This discussion leads into a principle that is critical for us as an organization. The Growth Mindset.</a:t>
            </a:r>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76</a:t>
            </a:fld>
            <a:endParaRPr lang="en-US"/>
          </a:p>
        </p:txBody>
      </p:sp>
    </p:spTree>
    <p:extLst>
      <p:ext uri="{BB962C8B-B14F-4D97-AF65-F5344CB8AC3E}">
        <p14:creationId xmlns:p14="http://schemas.microsoft.com/office/powerpoint/2010/main" val="42653556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venir Next for Best Buy" pitchFamily="34" charset="0"/>
                <a:ea typeface="ＭＳ Ｐゴシック" charset="0"/>
                <a:cs typeface="ＭＳ Ｐゴシック" charset="0"/>
              </a:rPr>
              <a:t>SAY: </a:t>
            </a:r>
          </a:p>
          <a:p>
            <a:pPr marL="173517" indent="-173517">
              <a:buFont typeface="Arial"/>
              <a:buChar char="•"/>
            </a:pPr>
            <a:r>
              <a:rPr lang="en-US" dirty="0">
                <a:latin typeface="Avenir Next for Best Buy" pitchFamily="34" charset="0"/>
              </a:rPr>
              <a:t>The differences between a fixed and growth mindset are reflected in the language we use. </a:t>
            </a:r>
          </a:p>
          <a:p>
            <a:pPr marL="173517" indent="-173517">
              <a:buFont typeface="Arial"/>
              <a:buChar char="•"/>
            </a:pPr>
            <a:r>
              <a:rPr lang="en-US" dirty="0">
                <a:latin typeface="Avenir Next for Best Buy" pitchFamily="34" charset="0"/>
              </a:rPr>
              <a:t>The first piece of good news is that we are not all of one or the other—we move between the two mindsets depending on context. </a:t>
            </a:r>
          </a:p>
          <a:p>
            <a:pPr marL="173517" indent="-173517">
              <a:buFont typeface="Arial"/>
              <a:buChar char="•"/>
            </a:pPr>
            <a:r>
              <a:rPr lang="en-US" dirty="0">
                <a:latin typeface="Avenir Next for Best Buy" pitchFamily="34" charset="0"/>
              </a:rPr>
              <a:t>The second piece of good news is that we can prime ourselves, and others, for either fixed or growth mindset in the language we use.</a:t>
            </a:r>
            <a:r>
              <a:rPr lang="en-US" baseline="30000" dirty="0">
                <a:latin typeface="Avenir Next for Best Buy" pitchFamily="34" charset="0"/>
              </a:rPr>
              <a:t>1</a:t>
            </a:r>
            <a:r>
              <a:rPr lang="en-US" dirty="0">
                <a:latin typeface="Avenir Next for Best Buy" pitchFamily="34" charset="0"/>
              </a:rPr>
              <a:t> </a:t>
            </a:r>
          </a:p>
          <a:p>
            <a:pPr marL="173517" indent="-173517">
              <a:buFont typeface="Arial"/>
              <a:buChar char="•"/>
            </a:pPr>
            <a:r>
              <a:rPr lang="en-US" dirty="0">
                <a:latin typeface="Avenir Next for Best Buy" pitchFamily="34" charset="0"/>
              </a:rPr>
              <a:t>Using words like </a:t>
            </a:r>
            <a:r>
              <a:rPr lang="en-US" i="1" dirty="0">
                <a:latin typeface="Avenir Next for Best Buy" pitchFamily="34" charset="0"/>
              </a:rPr>
              <a:t>improve, progress, learn and grow</a:t>
            </a:r>
            <a:r>
              <a:rPr lang="en-US" dirty="0">
                <a:latin typeface="Avenir Next for Best Buy" pitchFamily="34" charset="0"/>
              </a:rPr>
              <a:t> will help prime the brain for change and growth.</a:t>
            </a:r>
          </a:p>
          <a:p>
            <a:pPr marL="173517" indent="-173517">
              <a:buFont typeface="Arial"/>
              <a:buChar char="•"/>
            </a:pPr>
            <a:r>
              <a:rPr lang="en-US" dirty="0">
                <a:latin typeface="Avenir Next for Best Buy" pitchFamily="34" charset="0"/>
              </a:rPr>
              <a:t>Avoid phrases like “you did great” or “you are really</a:t>
            </a:r>
            <a:r>
              <a:rPr lang="en-US" baseline="0" dirty="0">
                <a:latin typeface="Avenir Next for Best Buy" pitchFamily="34" charset="0"/>
              </a:rPr>
              <a:t> smart” (they aren’t bad, but we want to focus on the behaviors that got them there). Should say instead “What did you do to get there?”</a:t>
            </a:r>
          </a:p>
          <a:p>
            <a:pPr marL="173517" indent="-173517">
              <a:buFont typeface="Arial"/>
              <a:buChar char="•"/>
            </a:pPr>
            <a:r>
              <a:rPr lang="en-US" baseline="0" dirty="0">
                <a:latin typeface="Avenir Next for Best Buy" pitchFamily="34" charset="0"/>
              </a:rPr>
              <a:t>Avoid fixed or negative mindset thinking such as “They can’t do that” or “They’ve never done that before”</a:t>
            </a:r>
            <a:endParaRPr lang="en-AU" dirty="0">
              <a:latin typeface="Avenir Next for Best Buy" pitchFamily="34" charset="0"/>
            </a:endParaRPr>
          </a:p>
          <a:p>
            <a:pPr marL="173517" indent="-173517">
              <a:buFont typeface="Arial"/>
              <a:buChar char="•"/>
            </a:pPr>
            <a:r>
              <a:rPr lang="en-AU" dirty="0">
                <a:latin typeface="Avenir Next for Best Buy" pitchFamily="34" charset="0"/>
              </a:rPr>
              <a:t>So we a</a:t>
            </a:r>
            <a:r>
              <a:rPr lang="en-US" dirty="0" err="1">
                <a:latin typeface="Avenir Next for Best Buy" pitchFamily="34" charset="0"/>
              </a:rPr>
              <a:t>im</a:t>
            </a:r>
            <a:r>
              <a:rPr lang="en-US" dirty="0">
                <a:latin typeface="Avenir Next for Best Buy" pitchFamily="34" charset="0"/>
              </a:rPr>
              <a:t> to set goals focus on learning and improvement, rather than absolutes.</a:t>
            </a:r>
          </a:p>
          <a:p>
            <a:pPr marL="173517" indent="-173517">
              <a:buFont typeface="Arial"/>
              <a:buChar char="•"/>
            </a:pPr>
            <a:endParaRPr lang="en-US" dirty="0">
              <a:latin typeface="Avenir Next for Best Buy" pitchFamily="34" charset="0"/>
            </a:endParaRPr>
          </a:p>
          <a:p>
            <a:r>
              <a:rPr lang="en-US" b="1" i="1" dirty="0"/>
              <a:t>Reflection</a:t>
            </a:r>
            <a:r>
              <a:rPr lang="en-US" b="1" i="1" baseline="0" dirty="0"/>
              <a:t> Activity- 10 minutes. </a:t>
            </a:r>
            <a:br>
              <a:rPr lang="en-US" b="1" i="1" baseline="0" dirty="0"/>
            </a:br>
            <a:r>
              <a:rPr lang="en-US" b="0" i="1" baseline="0" dirty="0"/>
              <a:t>Instructions- allow 10 minutes for participants to answer the questions in their participant guides. If participants finish quickly, allow time to discuss with their tables. </a:t>
            </a:r>
          </a:p>
          <a:p>
            <a:endParaRPr lang="en-US" b="0" i="1" baseline="0" dirty="0"/>
          </a:p>
          <a:p>
            <a:r>
              <a:rPr lang="en-US" b="0" i="1" baseline="0" dirty="0"/>
              <a:t>Bring the group back together. Ask for a few individuals to share their thoughts. </a:t>
            </a:r>
            <a:endParaRPr lang="en-US" b="0" i="1" dirty="0"/>
          </a:p>
          <a:p>
            <a:endParaRPr lang="en-US" b="1" dirty="0"/>
          </a:p>
          <a:p>
            <a:r>
              <a:rPr lang="en-US" b="1" dirty="0"/>
              <a:t>SAY: </a:t>
            </a:r>
            <a:r>
              <a:rPr lang="en-US" b="0" dirty="0"/>
              <a:t>Consider</a:t>
            </a:r>
            <a:r>
              <a:rPr lang="en-US" b="0" baseline="0" dirty="0"/>
              <a:t> the times that we have had a new initiative or a new leader. You quickly learn in those situations who has a growth vs fixed mindset. </a:t>
            </a:r>
            <a:r>
              <a:rPr lang="en-US" dirty="0"/>
              <a:t> For the future of the company, we all need to have a growth mindset to move forward, and as a coach your goal is to move your people to a growth mindset. </a:t>
            </a:r>
          </a:p>
          <a:p>
            <a:endParaRPr lang="en-US" dirty="0"/>
          </a:p>
          <a:p>
            <a:r>
              <a:rPr lang="en-US" b="1" dirty="0">
                <a:latin typeface="Avenir Next for Best Buy" pitchFamily="34" charset="0"/>
              </a:rPr>
              <a:t>ASK:</a:t>
            </a:r>
          </a:p>
          <a:p>
            <a:pPr marL="173517" indent="-173517">
              <a:buFont typeface="Arial"/>
              <a:buChar char="•"/>
            </a:pPr>
            <a:r>
              <a:rPr lang="en-US" b="1" dirty="0">
                <a:latin typeface="Avenir Next for Best Buy" pitchFamily="34" charset="0"/>
              </a:rPr>
              <a:t>Think about yourself as a coach and as a leader. What are the types of goals or types of people where a fixed mindset might creep in for you?</a:t>
            </a:r>
          </a:p>
          <a:p>
            <a:pPr marL="173517" indent="-173517" defTabSz="462712">
              <a:buFont typeface="Arial"/>
              <a:buChar char="•"/>
              <a:defRPr/>
            </a:pPr>
            <a:r>
              <a:rPr lang="en-US" b="1" dirty="0">
                <a:latin typeface="Avenir Next for Best Buy" pitchFamily="34" charset="0"/>
              </a:rPr>
              <a:t>What might you now do differently?</a:t>
            </a:r>
          </a:p>
          <a:p>
            <a:pPr marL="173517" indent="-173517" defTabSz="462712">
              <a:buFont typeface="Arial"/>
              <a:buChar char="•"/>
              <a:defRPr/>
            </a:pPr>
            <a:r>
              <a:rPr lang="en-US" b="1" dirty="0">
                <a:latin typeface="Avenir Next for Best Buy" pitchFamily="34" charset="0"/>
              </a:rPr>
              <a:t>Are there any questions or further connections about mindset before we move on?</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77</a:t>
            </a:fld>
            <a:endParaRPr lang="en-US"/>
          </a:p>
        </p:txBody>
      </p:sp>
    </p:spTree>
    <p:extLst>
      <p:ext uri="{BB962C8B-B14F-4D97-AF65-F5344CB8AC3E}">
        <p14:creationId xmlns:p14="http://schemas.microsoft.com/office/powerpoint/2010/main" val="34934303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*Slide builds</a:t>
            </a:r>
          </a:p>
          <a:p>
            <a:r>
              <a:rPr lang="en-US" b="1" dirty="0"/>
              <a:t>SAY: </a:t>
            </a:r>
            <a:r>
              <a:rPr lang="en-US" b="0" dirty="0"/>
              <a:t>Let’s take a moment to talk about</a:t>
            </a:r>
            <a:r>
              <a:rPr lang="en-US" b="0" baseline="0" dirty="0"/>
              <a:t> the brain. More specifically, we are going to talk about how </a:t>
            </a:r>
            <a:r>
              <a:rPr lang="en-US" b="0" dirty="0"/>
              <a:t>humans are wired</a:t>
            </a:r>
            <a:r>
              <a:rPr lang="en-US" b="0" baseline="0" dirty="0"/>
              <a:t>. We can tell you a process of how to coach, but it is necessary to understand why it is important. Scientists know that the fundamental makeup of the brain determines how individuals make decisions, react to feedback, and change behaviors. When you understand the science behind coaching, you will be able to make a greater and more positive impact on employee behaviors. </a:t>
            </a:r>
            <a:endParaRPr lang="en-US" b="0" dirty="0"/>
          </a:p>
          <a:p>
            <a:endParaRPr lang="en-US" b="0" dirty="0"/>
          </a:p>
          <a:p>
            <a:pPr defTabSz="487357">
              <a:defRPr/>
            </a:pPr>
            <a:r>
              <a:rPr lang="en-US" b="1" dirty="0"/>
              <a:t>SAY: </a:t>
            </a:r>
            <a:r>
              <a:rPr lang="en-US" dirty="0"/>
              <a:t>Why focus on the brain?  Because it’s the one thing all human beings have in common and our role as leaders depends on how well our own brain functions as well as understanding how those around us are thinking, feeling, behaving. </a:t>
            </a:r>
          </a:p>
          <a:p>
            <a:endParaRPr lang="en-US" b="1" dirty="0"/>
          </a:p>
          <a:p>
            <a:r>
              <a:rPr lang="en-US" b="1" dirty="0"/>
              <a:t>SAY: </a:t>
            </a:r>
          </a:p>
          <a:p>
            <a:r>
              <a:rPr lang="en-US" dirty="0"/>
              <a:t>There are two primary parts of the brain we will talk about relative to quality conversations:</a:t>
            </a:r>
          </a:p>
          <a:p>
            <a:r>
              <a:rPr lang="en-US" dirty="0"/>
              <a:t>*click</a:t>
            </a:r>
          </a:p>
          <a:p>
            <a:r>
              <a:rPr lang="en-US" b="1" dirty="0"/>
              <a:t>Prefrontal Cortex:  </a:t>
            </a:r>
            <a:r>
              <a:rPr lang="en-US" dirty="0"/>
              <a:t>responsible for conscious thought, decision making, recalling information, solving problems</a:t>
            </a:r>
          </a:p>
          <a:p>
            <a:pPr marL="164141" indent="-164141">
              <a:buFont typeface="Arial" panose="020B0604020202020204" pitchFamily="34" charset="0"/>
              <a:buChar char="•"/>
            </a:pPr>
            <a:r>
              <a:rPr lang="en-US" dirty="0"/>
              <a:t>Right behind forehead</a:t>
            </a:r>
          </a:p>
          <a:p>
            <a:pPr marL="164141" indent="-164141">
              <a:buFont typeface="Arial" panose="020B0604020202020204" pitchFamily="34" charset="0"/>
              <a:buChar char="•"/>
            </a:pPr>
            <a:r>
              <a:rPr lang="en-US" dirty="0"/>
              <a:t>Gets easily overwhelmed/fatigued</a:t>
            </a:r>
          </a:p>
          <a:p>
            <a:pPr marL="164141" indent="-164141">
              <a:buFont typeface="Arial" panose="020B0604020202020204" pitchFamily="34" charset="0"/>
              <a:buChar char="•"/>
            </a:pPr>
            <a:r>
              <a:rPr lang="en-US" dirty="0"/>
              <a:t>Only hold 4-7 bits of information at a time</a:t>
            </a:r>
          </a:p>
          <a:p>
            <a:pPr marL="164141" indent="-164141">
              <a:buFont typeface="Arial" panose="020B0604020202020204" pitchFamily="34" charset="0"/>
              <a:buChar char="•"/>
            </a:pPr>
            <a:r>
              <a:rPr lang="en-US" dirty="0"/>
              <a:t>“The Wise Owl”</a:t>
            </a:r>
          </a:p>
          <a:p>
            <a:pPr marL="0" indent="0">
              <a:buFont typeface="Arial" panose="020B0604020202020204" pitchFamily="34" charset="0"/>
              <a:buNone/>
            </a:pPr>
            <a:r>
              <a:rPr lang="en-US" dirty="0"/>
              <a:t>*click</a:t>
            </a:r>
          </a:p>
          <a:p>
            <a:r>
              <a:rPr lang="en-US" b="1" dirty="0"/>
              <a:t>Limbic System:  </a:t>
            </a:r>
            <a:r>
              <a:rPr lang="en-US" dirty="0"/>
              <a:t>responsible for emotions, emotional responses and the “fight or flight response” when in danger</a:t>
            </a:r>
          </a:p>
          <a:p>
            <a:pPr marL="164141" indent="-164141">
              <a:buFont typeface="Arial" panose="020B0604020202020204" pitchFamily="34" charset="0"/>
              <a:buChar char="•"/>
            </a:pPr>
            <a:r>
              <a:rPr lang="en-US" dirty="0"/>
              <a:t>Automatic</a:t>
            </a:r>
          </a:p>
          <a:p>
            <a:pPr marL="164141" indent="-164141">
              <a:buFont typeface="Arial" panose="020B0604020202020204" pitchFamily="34" charset="0"/>
              <a:buChar char="•"/>
            </a:pPr>
            <a:r>
              <a:rPr lang="en-US" dirty="0"/>
              <a:t>Amygdala (Ah-</a:t>
            </a:r>
            <a:r>
              <a:rPr lang="en-US" dirty="0" err="1"/>
              <a:t>mig</a:t>
            </a:r>
            <a:r>
              <a:rPr lang="en-US" dirty="0"/>
              <a:t>-dah-</a:t>
            </a:r>
            <a:r>
              <a:rPr lang="en-US" dirty="0" err="1"/>
              <a:t>lah</a:t>
            </a:r>
            <a:r>
              <a:rPr lang="en-US" dirty="0"/>
              <a:t>)</a:t>
            </a:r>
            <a:r>
              <a:rPr lang="en-US" baseline="0" dirty="0"/>
              <a:t> </a:t>
            </a:r>
            <a:r>
              <a:rPr lang="en-US" dirty="0"/>
              <a:t>Hijack (Hi- yack)– when emotions take over and cause a behavioral response to these triggers</a:t>
            </a:r>
          </a:p>
          <a:p>
            <a:pPr marL="164141" indent="-164141">
              <a:buFont typeface="Arial" panose="020B0604020202020204" pitchFamily="34" charset="0"/>
              <a:buChar char="•"/>
            </a:pPr>
            <a:r>
              <a:rPr lang="en-US" dirty="0"/>
              <a:t>Receives sensory information</a:t>
            </a:r>
          </a:p>
          <a:p>
            <a:pPr marL="164141" indent="-164141">
              <a:buFont typeface="Arial" panose="020B0604020202020204" pitchFamily="34" charset="0"/>
              <a:buChar char="•"/>
            </a:pPr>
            <a:r>
              <a:rPr lang="en-US" dirty="0"/>
              <a:t>Memories stores in Hippocampus which trigger behavioral responses</a:t>
            </a:r>
          </a:p>
          <a:p>
            <a:pPr marL="164141" indent="-164141" defTabSz="487357">
              <a:buFont typeface="Arial" panose="020B0604020202020204" pitchFamily="34" charset="0"/>
              <a:buChar char="•"/>
              <a:defRPr/>
            </a:pPr>
            <a:r>
              <a:rPr lang="en-US" dirty="0"/>
              <a:t>The emotional part of the brain triggers more frequently and more powerfully than the logical part of the brain</a:t>
            </a:r>
          </a:p>
          <a:p>
            <a:pPr marL="164141" indent="-164141">
              <a:buFont typeface="Arial" panose="020B0604020202020204" pitchFamily="34" charset="0"/>
              <a:buChar char="•"/>
            </a:pPr>
            <a:r>
              <a:rPr lang="en-US" dirty="0"/>
              <a:t>“The Guard Dog”</a:t>
            </a:r>
          </a:p>
          <a:p>
            <a:pPr marL="164141" indent="-164141">
              <a:buFont typeface="Arial" panose="020B0604020202020204" pitchFamily="34" charset="0"/>
              <a:buChar char="•"/>
            </a:pPr>
            <a:endParaRPr lang="en-US" dirty="0"/>
          </a:p>
          <a:p>
            <a:r>
              <a:rPr lang="en-US" dirty="0"/>
              <a:t>These two parts of the brain operate like a dimmer switch, when one is activated or turned on, the other part is quiet/not working. So, the good news is we can turn on our rational thinking and quiet our emotions (self regulation).  The bad news is that many of our conversations or social interactions at work can create a trigger that turns on this limbic system, inhibiting our ability to think rationally and perform at our best.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78</a:t>
            </a:fld>
            <a:endParaRPr lang="en-US"/>
          </a:p>
        </p:txBody>
      </p:sp>
    </p:spTree>
    <p:extLst>
      <p:ext uri="{BB962C8B-B14F-4D97-AF65-F5344CB8AC3E}">
        <p14:creationId xmlns:p14="http://schemas.microsoft.com/office/powerpoint/2010/main" val="7749137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902">
              <a:defRPr/>
            </a:pPr>
            <a:r>
              <a:rPr lang="en-US" b="1" dirty="0"/>
              <a:t>SAY: </a:t>
            </a:r>
            <a:r>
              <a:rPr lang="en-US" dirty="0"/>
              <a:t>Now that we know the</a:t>
            </a:r>
            <a:r>
              <a:rPr lang="en-US" baseline="0" dirty="0"/>
              <a:t> physical makeup of the brain, how does it work to process information and </a:t>
            </a:r>
            <a:r>
              <a:rPr lang="en-US" sz="1200" dirty="0"/>
              <a:t>response? According to neuroscience research, the primary organizing principle of the brain is processing the concept of </a:t>
            </a:r>
            <a:r>
              <a:rPr lang="en-US" sz="1200" b="1" dirty="0"/>
              <a:t>threat and reward</a:t>
            </a:r>
            <a:r>
              <a:rPr lang="en-US" sz="1200" dirty="0"/>
              <a:t>. </a:t>
            </a:r>
          </a:p>
          <a:p>
            <a:endParaRPr lang="en-US" sz="1200" dirty="0"/>
          </a:p>
          <a:p>
            <a:r>
              <a:rPr lang="en-US" sz="1200" dirty="0"/>
              <a:t>As mentioned, the brain automatically determines (based on previous experience) whether something is a threat or </a:t>
            </a:r>
            <a:r>
              <a:rPr lang="en-US" sz="1200" dirty="0" err="1"/>
              <a:t>rewarAd</a:t>
            </a:r>
            <a:r>
              <a:rPr lang="en-US" sz="1200" dirty="0"/>
              <a:t> and will move away/avoid danger and move toward reward.  We also know that threat stimuli is much stronger than rewards. One of the biggest triggers of this threat response is fear. We move into fight or flight behaviors in response to potential threats to keep us safe. When we feel threatened or are in this threatened danger state, this limits our ability to perceive information as accurately, remember things, be creative and solve problems and work collaboratively with others.</a:t>
            </a:r>
          </a:p>
          <a:p>
            <a:endParaRPr lang="en-US" sz="1200" dirty="0"/>
          </a:p>
          <a:p>
            <a:pPr defTabSz="914902">
              <a:defRPr/>
            </a:pPr>
            <a:r>
              <a:rPr lang="en-US" sz="1200" b="1" dirty="0"/>
              <a:t>ASK: </a:t>
            </a:r>
            <a:r>
              <a:rPr lang="en-US" sz="1200" dirty="0"/>
              <a:t>What personally puts you in a reward state? What puts you in a danger state?</a:t>
            </a:r>
          </a:p>
          <a:p>
            <a:pPr defTabSz="914902">
              <a:defRPr/>
            </a:pPr>
            <a:r>
              <a:rPr lang="en-US" sz="1200" b="1" dirty="0"/>
              <a:t>LISTEN FOR: </a:t>
            </a:r>
            <a:r>
              <a:rPr lang="en-US" sz="1200" dirty="0"/>
              <a:t>Answers vary</a:t>
            </a:r>
          </a:p>
          <a:p>
            <a:pPr defTabSz="914902">
              <a:defRPr/>
            </a:pPr>
            <a:endParaRPr lang="en-US" sz="1200" dirty="0"/>
          </a:p>
          <a:p>
            <a:pPr defTabSz="914902">
              <a:defRPr/>
            </a:pPr>
            <a:r>
              <a:rPr lang="en-US" sz="1200" dirty="0"/>
              <a:t>It is important to keep in mind that everyone has different triggers. It is also important to think about how you say things to create a reward response. </a:t>
            </a:r>
          </a:p>
          <a:p>
            <a:endParaRPr lang="en-US" sz="1200" dirty="0"/>
          </a:p>
          <a:p>
            <a:r>
              <a:rPr lang="en-US" sz="1200" b="1" dirty="0"/>
              <a:t>ASK:  As it relates to your employees, what are some things that create a reward response? </a:t>
            </a:r>
          </a:p>
          <a:p>
            <a:r>
              <a:rPr lang="en-US" sz="1200" b="1" dirty="0"/>
              <a:t>LISTEN FOR: </a:t>
            </a:r>
            <a:r>
              <a:rPr lang="en-US" sz="1200" dirty="0"/>
              <a:t>positive feedback, clarity, feeling a part of the big picture, feeling valuable, being rewarded</a:t>
            </a:r>
          </a:p>
          <a:p>
            <a:endParaRPr lang="en-US" sz="1200" dirty="0"/>
          </a:p>
          <a:p>
            <a:pPr defTabSz="487357">
              <a:defRPr/>
            </a:pPr>
            <a:r>
              <a:rPr lang="en-US" sz="1200" b="1" dirty="0"/>
              <a:t>ASK: What is the impact of a reward response on performance?</a:t>
            </a:r>
          </a:p>
          <a:p>
            <a:pPr defTabSz="487357">
              <a:defRPr/>
            </a:pPr>
            <a:r>
              <a:rPr lang="en-US" sz="1200" b="1" dirty="0"/>
              <a:t>LISTEN FOR: </a:t>
            </a:r>
            <a:r>
              <a:rPr lang="en-US" sz="1200" dirty="0"/>
              <a:t>Can create discretionary effort, enthusiasm and energy and – can be contagious!</a:t>
            </a:r>
          </a:p>
          <a:p>
            <a:endParaRPr lang="en-US" sz="1200" dirty="0"/>
          </a:p>
          <a:p>
            <a:r>
              <a:rPr lang="en-US" sz="1200" b="1" dirty="0"/>
              <a:t>ASK: What are some things that create a danger response?</a:t>
            </a:r>
          </a:p>
          <a:p>
            <a:r>
              <a:rPr lang="en-US" sz="1200" b="1" dirty="0"/>
              <a:t>LISTEN FOR: </a:t>
            </a:r>
            <a:r>
              <a:rPr lang="en-US" sz="1200" dirty="0"/>
              <a:t>Negative feedback, lack of clarity, being ignored or left out, reprimand</a:t>
            </a:r>
          </a:p>
          <a:p>
            <a:endParaRPr lang="en-US" sz="1200" b="1" dirty="0"/>
          </a:p>
          <a:p>
            <a:r>
              <a:rPr lang="en-US" sz="1200" b="1" dirty="0"/>
              <a:t>ASK: What is the impact of a danger response on performance?</a:t>
            </a:r>
          </a:p>
          <a:p>
            <a:r>
              <a:rPr lang="en-US" sz="1200" b="1" dirty="0"/>
              <a:t>LISTEN FOR: </a:t>
            </a:r>
            <a:r>
              <a:rPr lang="en-US" sz="1200" dirty="0"/>
              <a:t>Can create demotivation, feelings of powerlessness, continued poor performance – can be contagious!</a:t>
            </a:r>
          </a:p>
          <a:p>
            <a:pPr defTabSz="487357">
              <a:defRPr/>
            </a:pPr>
            <a:endParaRPr lang="en-US" sz="1200" b="1" dirty="0"/>
          </a:p>
          <a:p>
            <a:pPr defTabSz="487357">
              <a:defRPr/>
            </a:pPr>
            <a:r>
              <a:rPr lang="en-US" sz="1200" b="1" dirty="0"/>
              <a:t>SAY: </a:t>
            </a:r>
            <a:r>
              <a:rPr lang="en-US" sz="1200" dirty="0"/>
              <a:t>Why is it important to know what is going on in your employee’s brain?</a:t>
            </a:r>
          </a:p>
          <a:p>
            <a:pPr defTabSz="487357">
              <a:defRPr/>
            </a:pPr>
            <a:r>
              <a:rPr lang="en-US" sz="1200" b="1" dirty="0"/>
              <a:t>LISTEN FOR: </a:t>
            </a:r>
            <a:r>
              <a:rPr lang="en-US" sz="1200" dirty="0"/>
              <a:t>Consider: what are you doing currently when you interact with your employees. The point is not to make people happy- it is not possible to get everyone to a full reward state,. Your job includes performance management and that will sometimes mean you have to have difficult conversations. Your goal is to move people closer to a reward state.  The focus is on the being prepared as a coach- consider what can you do to make employees feel better about a tough conversation.</a:t>
            </a:r>
            <a:endParaRPr lang="en-US" sz="1200" b="1" dirty="0"/>
          </a:p>
          <a:p>
            <a:endParaRPr lang="en-US" dirty="0"/>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79</a:t>
            </a:fld>
            <a:endParaRPr lang="en-US"/>
          </a:p>
        </p:txBody>
      </p:sp>
    </p:spTree>
    <p:extLst>
      <p:ext uri="{BB962C8B-B14F-4D97-AF65-F5344CB8AC3E}">
        <p14:creationId xmlns:p14="http://schemas.microsoft.com/office/powerpoint/2010/main" val="42271431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b="1" dirty="0"/>
              <a:t>SAY: </a:t>
            </a:r>
            <a:r>
              <a:rPr lang="en-US" dirty="0"/>
              <a:t>This Agile Leadership model helps us as leaders understand how to be most effective in our interactions with our employees.</a:t>
            </a:r>
          </a:p>
          <a:p>
            <a:pPr eaLnBrk="1" hangingPunct="1">
              <a:lnSpc>
                <a:spcPct val="80000"/>
              </a:lnSpc>
            </a:pPr>
            <a:endParaRPr lang="en-US" dirty="0"/>
          </a:p>
          <a:p>
            <a:pPr eaLnBrk="1" hangingPunct="1">
              <a:lnSpc>
                <a:spcPct val="80000"/>
              </a:lnSpc>
            </a:pPr>
            <a:r>
              <a:rPr lang="en-US" b="1" dirty="0"/>
              <a:t>ASK: </a:t>
            </a:r>
            <a:r>
              <a:rPr lang="en-US" dirty="0"/>
              <a:t>What information</a:t>
            </a:r>
            <a:r>
              <a:rPr lang="en-US" baseline="0" dirty="0"/>
              <a:t> do</a:t>
            </a:r>
            <a:r>
              <a:rPr lang="en-US" dirty="0"/>
              <a:t> you need to know from your employees</a:t>
            </a:r>
            <a:r>
              <a:rPr lang="en-US" baseline="0" dirty="0"/>
              <a:t> </a:t>
            </a:r>
            <a:r>
              <a:rPr lang="en-US" dirty="0"/>
              <a:t>to be most effective?</a:t>
            </a:r>
          </a:p>
          <a:p>
            <a:pPr eaLnBrk="1" hangingPunct="1">
              <a:lnSpc>
                <a:spcPct val="80000"/>
              </a:lnSpc>
            </a:pPr>
            <a:r>
              <a:rPr lang="en-US" b="1" dirty="0"/>
              <a:t>Listen for:</a:t>
            </a:r>
          </a:p>
          <a:p>
            <a:pPr marL="164141" indent="-164141">
              <a:lnSpc>
                <a:spcPct val="80000"/>
              </a:lnSpc>
              <a:buFont typeface="Arial" panose="020B0604020202020204" pitchFamily="34" charset="0"/>
              <a:buChar char="•"/>
            </a:pPr>
            <a:r>
              <a:rPr lang="en-US" dirty="0"/>
              <a:t>What the employee needs from you</a:t>
            </a:r>
          </a:p>
          <a:p>
            <a:pPr marL="164141" indent="-164141">
              <a:lnSpc>
                <a:spcPct val="80000"/>
              </a:lnSpc>
              <a:buFont typeface="Arial" panose="020B0604020202020204" pitchFamily="34" charset="0"/>
              <a:buChar char="•"/>
            </a:pPr>
            <a:r>
              <a:rPr lang="en-US" dirty="0"/>
              <a:t>How they are feeling </a:t>
            </a:r>
          </a:p>
          <a:p>
            <a:pPr marL="164141" indent="-164141">
              <a:lnSpc>
                <a:spcPct val="80000"/>
              </a:lnSpc>
              <a:buFont typeface="Arial" panose="020B0604020202020204" pitchFamily="34" charset="0"/>
              <a:buChar char="•"/>
            </a:pPr>
            <a:r>
              <a:rPr lang="en-US" dirty="0"/>
              <a:t>What questions they have</a:t>
            </a:r>
          </a:p>
          <a:p>
            <a:pPr marL="164141" indent="-164141">
              <a:lnSpc>
                <a:spcPct val="80000"/>
              </a:lnSpc>
              <a:buFont typeface="Arial" panose="020B0604020202020204" pitchFamily="34" charset="0"/>
              <a:buChar char="•"/>
            </a:pPr>
            <a:r>
              <a:rPr lang="en-US" dirty="0"/>
              <a:t>Do they have clarity</a:t>
            </a:r>
          </a:p>
          <a:p>
            <a:pPr eaLnBrk="1" hangingPunct="1">
              <a:lnSpc>
                <a:spcPct val="80000"/>
              </a:lnSpc>
            </a:pPr>
            <a:endParaRPr lang="en-US" dirty="0"/>
          </a:p>
          <a:p>
            <a:pPr eaLnBrk="1" hangingPunct="1">
              <a:lnSpc>
                <a:spcPct val="80000"/>
              </a:lnSpc>
            </a:pPr>
            <a:r>
              <a:rPr lang="en-US" dirty="0"/>
              <a:t>When you know where your employee is in their understanding of what you are asking them to do and their experience in doing it – you can best determine the approach to take in your interaction.  Should I coach more or teach more? You need to meet employees where they are at. </a:t>
            </a:r>
          </a:p>
          <a:p>
            <a:pPr eaLnBrk="1" hangingPunct="1">
              <a:lnSpc>
                <a:spcPct val="80000"/>
              </a:lnSpc>
            </a:pPr>
            <a:endParaRPr lang="en-US" b="1" dirty="0"/>
          </a:p>
          <a:p>
            <a:pPr eaLnBrk="1" hangingPunct="1">
              <a:lnSpc>
                <a:spcPct val="80000"/>
              </a:lnSpc>
            </a:pPr>
            <a:r>
              <a:rPr lang="en-US" b="1" dirty="0"/>
              <a:t>Enthusiastic Beginner</a:t>
            </a:r>
            <a:r>
              <a:rPr lang="en-US" dirty="0"/>
              <a:t>- they don’t know what they don’t know.  They are highly motivated to get out their and knock it out of the park but they don’t know how to do it or what “it” even is in some cases.  Here your role as a leader is to teach.  Your responsibility is to paint a very clear picture of what is expected and tell the employee how to be successful.  You don’t need to raise their confidence – you need to </a:t>
            </a:r>
            <a:r>
              <a:rPr lang="en-US" b="1" dirty="0"/>
              <a:t>raise their competence</a:t>
            </a:r>
          </a:p>
          <a:p>
            <a:pPr eaLnBrk="1" hangingPunct="1">
              <a:lnSpc>
                <a:spcPct val="80000"/>
              </a:lnSpc>
            </a:pPr>
            <a:endParaRPr lang="en-US" b="1" dirty="0"/>
          </a:p>
          <a:p>
            <a:pPr eaLnBrk="1" hangingPunct="1">
              <a:lnSpc>
                <a:spcPct val="80000"/>
              </a:lnSpc>
            </a:pPr>
            <a:r>
              <a:rPr lang="en-US" b="1" dirty="0"/>
              <a:t>Disillusioned Learner</a:t>
            </a:r>
            <a:r>
              <a:rPr lang="en-US" dirty="0"/>
              <a:t>–  NOW they know they don’t know.  This employee has had a taste of attempting to achieve and something got in the way.  (they have had an “oh crap moment”) There is an awareness that this may be harder than they thought and start to feel doubt.  What approach do you take in this situation?  You don’t need to go back to square one and teach all over again.  You need to remind this employee what they do know and sharpen their skills on how to do it.  Pull more of the answer from them and </a:t>
            </a:r>
            <a:r>
              <a:rPr lang="en-US" b="1" dirty="0"/>
              <a:t>rebuild/reinforce their confidence. </a:t>
            </a:r>
            <a:r>
              <a:rPr lang="en-US" dirty="0"/>
              <a:t>How can you anticipate and mitigate the social threats that come when feeling like not confident or competent (status, autonomy, etc.)  What questions might you ask in this situation?  </a:t>
            </a:r>
            <a:endParaRPr lang="en-US" b="1" dirty="0"/>
          </a:p>
          <a:p>
            <a:pPr eaLnBrk="1" hangingPunct="1">
              <a:lnSpc>
                <a:spcPct val="80000"/>
              </a:lnSpc>
            </a:pPr>
            <a:endParaRPr lang="en-US" b="1" dirty="0"/>
          </a:p>
          <a:p>
            <a:pPr eaLnBrk="1" hangingPunct="1">
              <a:lnSpc>
                <a:spcPct val="80000"/>
              </a:lnSpc>
            </a:pPr>
            <a:r>
              <a:rPr lang="en-US" b="1" dirty="0"/>
              <a:t>Emerging contributor </a:t>
            </a:r>
            <a:r>
              <a:rPr lang="en-US" dirty="0"/>
              <a:t>– they know what they know and have gained confidence in doing it.  These employees are thinking about what they have been asked to do and putting it in to practice and beginning to see the results.  </a:t>
            </a:r>
            <a:r>
              <a:rPr lang="en-US" b="1" dirty="0"/>
              <a:t>Reinforce their contributions </a:t>
            </a:r>
            <a:r>
              <a:rPr lang="en-US" dirty="0"/>
              <a:t>to encourage this behavior.  What questions might you ask this employee?  </a:t>
            </a:r>
            <a:endParaRPr lang="en-US" b="1" dirty="0"/>
          </a:p>
          <a:p>
            <a:pPr eaLnBrk="1" hangingPunct="1">
              <a:lnSpc>
                <a:spcPct val="80000"/>
              </a:lnSpc>
            </a:pPr>
            <a:endParaRPr lang="en-US" b="1" dirty="0"/>
          </a:p>
          <a:p>
            <a:pPr eaLnBrk="1" hangingPunct="1">
              <a:lnSpc>
                <a:spcPct val="80000"/>
              </a:lnSpc>
            </a:pPr>
            <a:r>
              <a:rPr lang="en-US" b="1" dirty="0"/>
              <a:t>High Performer </a:t>
            </a:r>
            <a:r>
              <a:rPr lang="en-US" dirty="0"/>
              <a:t>– this employee is operating on auto pilot.  They don’t have to think about the steps of what they are doing any more.  It becomes second nature.  </a:t>
            </a:r>
          </a:p>
          <a:p>
            <a:pPr eaLnBrk="1" hangingPunct="1">
              <a:lnSpc>
                <a:spcPct val="80000"/>
              </a:lnSpc>
            </a:pPr>
            <a:r>
              <a:rPr lang="en-US" dirty="0"/>
              <a:t>This doesn’t mean their performance is flawless – there is still room for improvement however if you aren’t careful and if you don’t adopt a growth mindset – this employee can become complacent or revert in their performance if they don’t continue to feel challenged and recognized in their work.</a:t>
            </a:r>
          </a:p>
          <a:p>
            <a:pPr eaLnBrk="1" hangingPunct="1">
              <a:lnSpc>
                <a:spcPct val="80000"/>
              </a:lnSpc>
            </a:pPr>
            <a:endParaRPr lang="en-US" dirty="0"/>
          </a:p>
          <a:p>
            <a:pPr eaLnBrk="1" hangingPunct="1">
              <a:lnSpc>
                <a:spcPct val="80000"/>
              </a:lnSpc>
            </a:pPr>
            <a:r>
              <a:rPr lang="en-US" dirty="0"/>
              <a:t>We have many things throughout the day that we do on auto pilot.  And thankfully that is true.  If we had to think about each step of driving a car or making our breakfast or countless other things – we would be exhausted!  However when we are talking about seeking continuous growth and potential, we want to be stretched to have to think about and practice a new skill.  That is why it is critical that we inspire and collaborate with these employees on their next challenge. Tie this back to the brain science – the brain can only hold limited information at a time (4-7) so it needs to automate and create maps/patterns to free up capacity for prefrontal cortex to think, make decisions, be conscious, deliberate and focused when learning something new.</a:t>
            </a:r>
          </a:p>
          <a:p>
            <a:pPr eaLnBrk="1" hangingPunct="1">
              <a:lnSpc>
                <a:spcPct val="80000"/>
              </a:lnSpc>
            </a:pPr>
            <a:r>
              <a:rPr lang="en-US" dirty="0"/>
              <a:t>What questions can you ask these employees?  </a:t>
            </a:r>
          </a:p>
          <a:p>
            <a:pPr eaLnBrk="1" hangingPunct="1">
              <a:lnSpc>
                <a:spcPct val="80000"/>
              </a:lnSpc>
            </a:pPr>
            <a:endParaRPr lang="en-US" dirty="0"/>
          </a:p>
          <a:p>
            <a:pPr eaLnBrk="1" hangingPunct="1">
              <a:lnSpc>
                <a:spcPct val="80000"/>
              </a:lnSpc>
            </a:pPr>
            <a:r>
              <a:rPr lang="en-US" dirty="0"/>
              <a:t>It is important to remember that this is experience/task specific so every time you take on a new role or experience/task you move through these stages.  </a:t>
            </a:r>
          </a:p>
          <a:p>
            <a:pPr eaLnBrk="1" hangingPunct="1">
              <a:lnSpc>
                <a:spcPct val="80000"/>
              </a:lnSpc>
            </a:pPr>
            <a:endParaRPr lang="en-US" dirty="0"/>
          </a:p>
          <a:p>
            <a:pPr eaLnBrk="1" hangingPunct="1">
              <a:lnSpc>
                <a:spcPct val="80000"/>
              </a:lnSpc>
            </a:pPr>
            <a:r>
              <a:rPr lang="en-US" dirty="0"/>
              <a:t>A few cautions as a leader:</a:t>
            </a:r>
          </a:p>
          <a:p>
            <a:pPr eaLnBrk="1" hangingPunct="1">
              <a:lnSpc>
                <a:spcPct val="80000"/>
              </a:lnSpc>
            </a:pPr>
            <a:r>
              <a:rPr lang="en-US" dirty="0"/>
              <a:t>When a top performer is promoted to a new role - not providing enough direction on how to do the new role.  Remember they are an Enthusiastic Beginner for a period of time and need that teaching and specificity of what success looks like</a:t>
            </a:r>
          </a:p>
          <a:p>
            <a:pPr eaLnBrk="1" hangingPunct="1">
              <a:lnSpc>
                <a:spcPct val="80000"/>
              </a:lnSpc>
            </a:pPr>
            <a:endParaRPr lang="en-US" dirty="0"/>
          </a:p>
          <a:p>
            <a:pPr eaLnBrk="1" hangingPunct="1">
              <a:lnSpc>
                <a:spcPct val="80000"/>
              </a:lnSpc>
            </a:pPr>
            <a:r>
              <a:rPr lang="en-US" dirty="0"/>
              <a:t>By recognizing which stage an employee is at, we can be more effective. </a:t>
            </a:r>
          </a:p>
          <a:p>
            <a:pPr eaLnBrk="1" hangingPunct="1">
              <a:lnSpc>
                <a:spcPct val="80000"/>
              </a:lnSpc>
            </a:pPr>
            <a:br>
              <a:rPr lang="en-US" dirty="0"/>
            </a:br>
            <a:r>
              <a:rPr lang="en-US" b="1" dirty="0"/>
              <a:t>Group</a:t>
            </a:r>
            <a:r>
              <a:rPr lang="en-US" b="1" baseline="0" dirty="0"/>
              <a:t> Activity: </a:t>
            </a:r>
          </a:p>
          <a:p>
            <a:pPr eaLnBrk="1" hangingPunct="1">
              <a:lnSpc>
                <a:spcPct val="80000"/>
              </a:lnSpc>
            </a:pPr>
            <a:r>
              <a:rPr lang="en-US" b="0" i="1" baseline="0" dirty="0"/>
              <a:t>Instructions: Break the room into four groups. Give each group one of the employee types- Enthusiastic beginner, disillusioned learner, emerging contributor, and high performer. When participants are in their groups, have them answer the following questions and create a creative poster to teach the other groups. </a:t>
            </a:r>
          </a:p>
          <a:p>
            <a:pPr eaLnBrk="1" hangingPunct="1">
              <a:lnSpc>
                <a:spcPct val="80000"/>
              </a:lnSpc>
            </a:pPr>
            <a:endParaRPr lang="en-US" b="0" baseline="0" dirty="0"/>
          </a:p>
          <a:p>
            <a:pPr eaLnBrk="1" hangingPunct="1">
              <a:lnSpc>
                <a:spcPct val="80000"/>
              </a:lnSpc>
            </a:pPr>
            <a:r>
              <a:rPr lang="en-US" b="0" baseline="0" dirty="0"/>
              <a:t>Questions:</a:t>
            </a:r>
          </a:p>
          <a:p>
            <a:pPr marL="170678" indent="-170678">
              <a:lnSpc>
                <a:spcPct val="80000"/>
              </a:lnSpc>
              <a:buFont typeface="Arial" panose="020B0604020202020204" pitchFamily="34" charset="0"/>
              <a:buChar char="•"/>
            </a:pPr>
            <a:r>
              <a:rPr lang="en-US" b="0" baseline="0" dirty="0"/>
              <a:t>Who is this employee? Give real life examples</a:t>
            </a:r>
          </a:p>
          <a:p>
            <a:pPr marL="170678" indent="-170678">
              <a:lnSpc>
                <a:spcPct val="80000"/>
              </a:lnSpc>
              <a:buFont typeface="Arial" panose="020B0604020202020204" pitchFamily="34" charset="0"/>
              <a:buChar char="•"/>
            </a:pPr>
            <a:r>
              <a:rPr lang="en-US" b="0" baseline="0" dirty="0"/>
              <a:t>What are their goals right now?</a:t>
            </a:r>
          </a:p>
          <a:p>
            <a:pPr marL="170678" indent="-170678">
              <a:lnSpc>
                <a:spcPct val="80000"/>
              </a:lnSpc>
              <a:buFont typeface="Arial" panose="020B0604020202020204" pitchFamily="34" charset="0"/>
              <a:buChar char="•"/>
            </a:pPr>
            <a:r>
              <a:rPr lang="en-US" b="0" baseline="0" dirty="0"/>
              <a:t>What do they need from you?</a:t>
            </a:r>
          </a:p>
          <a:p>
            <a:pPr marL="170678" indent="-170678">
              <a:lnSpc>
                <a:spcPct val="80000"/>
              </a:lnSpc>
              <a:buFont typeface="Arial" panose="020B0604020202020204" pitchFamily="34" charset="0"/>
              <a:buChar char="•"/>
            </a:pPr>
            <a:r>
              <a:rPr lang="en-US" b="0" baseline="0" dirty="0"/>
              <a:t>What is difficult about leading this type of employee?</a:t>
            </a:r>
          </a:p>
          <a:p>
            <a:pPr marL="170678" indent="-170678">
              <a:lnSpc>
                <a:spcPct val="80000"/>
              </a:lnSpc>
              <a:buFont typeface="Arial" panose="020B0604020202020204" pitchFamily="34" charset="0"/>
              <a:buChar char="•"/>
            </a:pPr>
            <a:r>
              <a:rPr lang="en-US" b="0" baseline="0" dirty="0"/>
              <a:t>What positives does this type of employee bring to the team?</a:t>
            </a:r>
          </a:p>
          <a:p>
            <a:pPr marL="170678" indent="-170678">
              <a:lnSpc>
                <a:spcPct val="80000"/>
              </a:lnSpc>
              <a:buFont typeface="Arial" panose="020B0604020202020204" pitchFamily="34" charset="0"/>
              <a:buChar char="•"/>
            </a:pPr>
            <a:endParaRPr lang="en-US" b="0" baseline="0" dirty="0"/>
          </a:p>
          <a:p>
            <a:pPr>
              <a:lnSpc>
                <a:spcPct val="80000"/>
              </a:lnSpc>
            </a:pPr>
            <a:r>
              <a:rPr lang="en-US" b="0" baseline="0" dirty="0"/>
              <a:t>Allow teams 10 minutes to reflect on the questions and create their poster. Ask each group to present their results. </a:t>
            </a:r>
          </a:p>
          <a:p>
            <a:pPr>
              <a:lnSpc>
                <a:spcPct val="80000"/>
              </a:lnSpc>
            </a:pPr>
            <a:endParaRPr lang="en-US" b="0" baseline="0" dirty="0"/>
          </a:p>
          <a:p>
            <a:pPr>
              <a:lnSpc>
                <a:spcPct val="80000"/>
              </a:lnSpc>
            </a:pPr>
            <a:r>
              <a:rPr lang="en-US" b="0" baseline="0" dirty="0"/>
              <a:t>Tell participants to reflect on the question on their own in their participant guides:</a:t>
            </a:r>
          </a:p>
          <a:p>
            <a:pPr eaLnBrk="1" hangingPunct="1">
              <a:lnSpc>
                <a:spcPct val="80000"/>
              </a:lnSpc>
            </a:pPr>
            <a:r>
              <a:rPr lang="en-US" b="1" dirty="0"/>
              <a:t>Reflection Question: </a:t>
            </a:r>
            <a:r>
              <a:rPr lang="en-US" b="0" dirty="0"/>
              <a:t>Think about your team – where are they at in each of these stages against their primary responsibilities – how might you approach them differently?</a:t>
            </a:r>
          </a:p>
          <a:p>
            <a:pPr eaLnBrk="1" hangingPunct="1">
              <a:lnSpc>
                <a:spcPct val="80000"/>
              </a:lnSpc>
            </a:pPr>
            <a:endParaRPr lang="en-US" b="0" dirty="0"/>
          </a:p>
          <a:p>
            <a:pPr eaLnBrk="1" hangingPunct="1">
              <a:lnSpc>
                <a:spcPct val="80000"/>
              </a:lnSpc>
            </a:pPr>
            <a:r>
              <a:rPr lang="en-US" b="0" dirty="0"/>
              <a:t>Bring group back.</a:t>
            </a:r>
            <a:r>
              <a:rPr lang="en-US" b="0" baseline="0" dirty="0"/>
              <a:t> </a:t>
            </a:r>
            <a:r>
              <a:rPr lang="en-US" b="1" baseline="0" dirty="0"/>
              <a:t>ASK: </a:t>
            </a:r>
            <a:r>
              <a:rPr lang="en-US" b="0" baseline="0" dirty="0"/>
              <a:t>What are your key </a:t>
            </a:r>
            <a:r>
              <a:rPr lang="en-US" b="0" baseline="0" dirty="0" err="1"/>
              <a:t>takeways</a:t>
            </a:r>
            <a:r>
              <a:rPr lang="en-US" b="0" baseline="0" dirty="0"/>
              <a:t>? How will this impact how you approach your team in the future?</a:t>
            </a:r>
            <a:endParaRPr lang="en-US" b="0" dirty="0"/>
          </a:p>
          <a:p>
            <a:pPr eaLnBrk="1" hangingPunct="1">
              <a:lnSpc>
                <a:spcPct val="80000"/>
              </a:lnSpc>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81</a:t>
            </a:fld>
            <a:endParaRPr lang="en-US"/>
          </a:p>
        </p:txBody>
      </p:sp>
    </p:spTree>
    <p:extLst>
      <p:ext uri="{BB962C8B-B14F-4D97-AF65-F5344CB8AC3E}">
        <p14:creationId xmlns:p14="http://schemas.microsoft.com/office/powerpoint/2010/main" val="19371879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b="1" baseline="0" dirty="0"/>
              <a:t> </a:t>
            </a:r>
            <a:r>
              <a:rPr lang="en-US" baseline="0" dirty="0"/>
              <a:t>We spend a lot of time focusing on asking questions rather than telling as a model for good coaching. However, there is a time and place for teaching and telling. </a:t>
            </a:r>
          </a:p>
          <a:p>
            <a:endParaRPr lang="en-US" baseline="0" dirty="0"/>
          </a:p>
          <a:p>
            <a:r>
              <a:rPr lang="en-US" b="1" baseline="0" dirty="0"/>
              <a:t>ASK: </a:t>
            </a:r>
            <a:r>
              <a:rPr lang="en-US" baseline="0" dirty="0"/>
              <a:t>When might you need to teach a employee rather than coach?</a:t>
            </a:r>
          </a:p>
          <a:p>
            <a:r>
              <a:rPr lang="en-US" b="1" baseline="0" dirty="0"/>
              <a:t>LISTEN: </a:t>
            </a:r>
          </a:p>
          <a:p>
            <a:pPr marL="164141" indent="-164141">
              <a:buFont typeface="Arial" panose="020B0604020202020204" pitchFamily="34" charset="0"/>
              <a:buChar char="•"/>
            </a:pPr>
            <a:r>
              <a:rPr lang="en-US" baseline="0" dirty="0"/>
              <a:t>Employee is new</a:t>
            </a:r>
          </a:p>
          <a:p>
            <a:pPr marL="164141" indent="-164141">
              <a:buFont typeface="Arial" panose="020B0604020202020204" pitchFamily="34" charset="0"/>
              <a:buChar char="•"/>
            </a:pPr>
            <a:r>
              <a:rPr lang="en-US" baseline="0" dirty="0"/>
              <a:t>Employee doesn’t know the expectations</a:t>
            </a:r>
          </a:p>
          <a:p>
            <a:pPr marL="164141" indent="-164141">
              <a:buFont typeface="Arial" panose="020B0604020202020204" pitchFamily="34" charset="0"/>
              <a:buChar char="•"/>
            </a:pPr>
            <a:r>
              <a:rPr lang="en-US" baseline="0" dirty="0"/>
              <a:t>Employee doesn’t have or is weak in a skill that is needed</a:t>
            </a:r>
          </a:p>
          <a:p>
            <a:pPr marL="164141" indent="-164141">
              <a:buFont typeface="Arial" panose="020B0604020202020204" pitchFamily="34" charset="0"/>
              <a:buChar char="•"/>
            </a:pPr>
            <a:endParaRPr lang="en-US" baseline="0" dirty="0"/>
          </a:p>
          <a:p>
            <a:r>
              <a:rPr lang="en-US" b="1" baseline="0" dirty="0"/>
              <a:t>SAY:</a:t>
            </a:r>
            <a:r>
              <a:rPr lang="en-US" baseline="0" dirty="0"/>
              <a:t> In these instances, you need to teach the employee how to meet the expectations. </a:t>
            </a:r>
          </a:p>
          <a:p>
            <a:endParaRPr lang="en-US" baseline="0" dirty="0"/>
          </a:p>
          <a:p>
            <a:r>
              <a:rPr lang="en-US" b="1" baseline="0" dirty="0"/>
              <a:t>ASK: </a:t>
            </a:r>
            <a:r>
              <a:rPr lang="en-US" baseline="0" dirty="0"/>
              <a:t>What are some methods for effective teaching?</a:t>
            </a:r>
          </a:p>
          <a:p>
            <a:r>
              <a:rPr lang="en-US" b="1" baseline="0" dirty="0"/>
              <a:t>LISTEN FOR: </a:t>
            </a:r>
            <a:r>
              <a:rPr lang="en-US" baseline="0" dirty="0"/>
              <a:t>(click slide for answers)</a:t>
            </a:r>
            <a:endParaRPr lang="en-US" dirty="0"/>
          </a:p>
          <a:p>
            <a:endParaRPr lang="en-US" dirty="0"/>
          </a:p>
          <a:p>
            <a:pPr marL="0" indent="0">
              <a:buNone/>
            </a:pPr>
            <a:r>
              <a:rPr lang="en-US" sz="1200" dirty="0"/>
              <a:t>Effective teaching can take many forms:</a:t>
            </a:r>
          </a:p>
          <a:p>
            <a:r>
              <a:rPr lang="en-US" sz="1200" dirty="0"/>
              <a:t>Trainings (classes, </a:t>
            </a:r>
            <a:r>
              <a:rPr lang="en-US" sz="1200" dirty="0" err="1"/>
              <a:t>eLearnings</a:t>
            </a:r>
            <a:r>
              <a:rPr lang="en-US" sz="1200" dirty="0"/>
              <a:t>, job aids, etc.)</a:t>
            </a:r>
          </a:p>
          <a:p>
            <a:r>
              <a:rPr lang="en-US" sz="1200" dirty="0"/>
              <a:t>Role Plays with you or other experts</a:t>
            </a:r>
          </a:p>
          <a:p>
            <a:r>
              <a:rPr lang="en-US" sz="1200" dirty="0"/>
              <a:t>Job Shadowing/Observing others</a:t>
            </a:r>
          </a:p>
          <a:p>
            <a:r>
              <a:rPr lang="en-US" sz="1200" dirty="0"/>
              <a:t>Demonstrations</a:t>
            </a:r>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82</a:t>
            </a:fld>
            <a:endParaRPr lang="en-US"/>
          </a:p>
        </p:txBody>
      </p:sp>
    </p:spTree>
    <p:extLst>
      <p:ext uri="{BB962C8B-B14F-4D97-AF65-F5344CB8AC3E}">
        <p14:creationId xmlns:p14="http://schemas.microsoft.com/office/powerpoint/2010/main" val="35134788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9192"/>
            <a:r>
              <a:rPr lang="en-US" sz="2118" dirty="0">
                <a:solidFill>
                  <a:srgbClr val="00385F"/>
                </a:solidFill>
                <a:latin typeface="Avenir Next for Best Buy"/>
              </a:rPr>
              <a:t>What is the difference between giving feedback and coaching?</a:t>
            </a:r>
          </a:p>
          <a:p>
            <a:pPr defTabSz="449192">
              <a:spcBef>
                <a:spcPts val="1770"/>
              </a:spcBef>
            </a:pPr>
            <a:r>
              <a:rPr lang="en-US" sz="2118" b="1" dirty="0">
                <a:solidFill>
                  <a:srgbClr val="00385F"/>
                </a:solidFill>
                <a:latin typeface="Avenir Next for Best Buy"/>
              </a:rPr>
              <a:t>Feedback is:</a:t>
            </a:r>
            <a:endParaRPr lang="en-US" sz="2118" dirty="0">
              <a:solidFill>
                <a:srgbClr val="00385F"/>
              </a:solidFill>
              <a:latin typeface="Avenir Next for Best Buy"/>
            </a:endParaRPr>
          </a:p>
          <a:p>
            <a:pPr marL="786527" lvl="1" indent="-337129" defTabSz="449192">
              <a:buFont typeface="Avenir Next for Best Buy" pitchFamily="34" charset="0"/>
              <a:buChar char="−"/>
            </a:pPr>
            <a:r>
              <a:rPr lang="en-US" sz="2118" dirty="0">
                <a:solidFill>
                  <a:srgbClr val="00385F"/>
                </a:solidFill>
                <a:latin typeface="Avenir Next for Best Buy"/>
              </a:rPr>
              <a:t>Focused on past behavior</a:t>
            </a:r>
          </a:p>
          <a:p>
            <a:pPr marL="786527" lvl="1" indent="-337129" defTabSz="449192">
              <a:buFont typeface="Avenir Next for Best Buy" pitchFamily="34" charset="0"/>
              <a:buChar char="−"/>
            </a:pPr>
            <a:r>
              <a:rPr lang="en-US" sz="2118" dirty="0">
                <a:solidFill>
                  <a:srgbClr val="00385F"/>
                </a:solidFill>
                <a:latin typeface="Avenir Next for Best Buy"/>
              </a:rPr>
              <a:t>Evaluative</a:t>
            </a:r>
          </a:p>
          <a:p>
            <a:pPr marL="786527" lvl="1" indent="-337129" defTabSz="449192">
              <a:buFont typeface="Avenir Next for Best Buy" pitchFamily="34" charset="0"/>
              <a:buChar char="−"/>
            </a:pPr>
            <a:r>
              <a:rPr lang="en-US" sz="2118" dirty="0">
                <a:solidFill>
                  <a:srgbClr val="00385F"/>
                </a:solidFill>
                <a:latin typeface="Avenir Next for Best Buy"/>
              </a:rPr>
              <a:t>Advocacy (“Telling” or “Advice”) oriented</a:t>
            </a:r>
          </a:p>
          <a:p>
            <a:pPr marL="786527" lvl="1" indent="-337129" defTabSz="449192">
              <a:buFont typeface="Avenir Next for Best Buy" pitchFamily="34" charset="0"/>
              <a:buChar char="−"/>
            </a:pPr>
            <a:r>
              <a:rPr lang="en-US" sz="2118" dirty="0">
                <a:solidFill>
                  <a:srgbClr val="00385F"/>
                </a:solidFill>
                <a:latin typeface="Avenir Next for Best Buy"/>
              </a:rPr>
              <a:t>Used to help change behavior (not improve) </a:t>
            </a:r>
          </a:p>
          <a:p>
            <a:pPr defTabSz="449192">
              <a:spcBef>
                <a:spcPts val="1770"/>
              </a:spcBef>
            </a:pPr>
            <a:r>
              <a:rPr lang="en-US" sz="2118" b="1" dirty="0">
                <a:solidFill>
                  <a:srgbClr val="00385F"/>
                </a:solidFill>
                <a:latin typeface="Avenir Next for Best Buy"/>
              </a:rPr>
              <a:t>Coaching is:</a:t>
            </a:r>
            <a:endParaRPr lang="en-US" sz="2118" dirty="0">
              <a:solidFill>
                <a:srgbClr val="00385F"/>
              </a:solidFill>
              <a:latin typeface="Avenir Next for Best Buy"/>
            </a:endParaRPr>
          </a:p>
          <a:p>
            <a:pPr marL="786527" lvl="1" indent="-337129" defTabSz="449192">
              <a:buFont typeface="Avenir Next for Best Buy" pitchFamily="34" charset="0"/>
              <a:buChar char="−"/>
            </a:pPr>
            <a:r>
              <a:rPr lang="en-US" sz="2118" dirty="0">
                <a:solidFill>
                  <a:srgbClr val="00385F"/>
                </a:solidFill>
                <a:latin typeface="Avenir Next for Best Buy"/>
              </a:rPr>
              <a:t>Focused on future behavior</a:t>
            </a:r>
          </a:p>
          <a:p>
            <a:pPr marL="786527" lvl="1" indent="-337129" defTabSz="449192">
              <a:buFont typeface="Avenir Next for Best Buy" pitchFamily="34" charset="0"/>
              <a:buChar char="−"/>
            </a:pPr>
            <a:r>
              <a:rPr lang="en-US" sz="2118" dirty="0">
                <a:solidFill>
                  <a:srgbClr val="00385F"/>
                </a:solidFill>
                <a:latin typeface="Avenir Next for Best Buy"/>
              </a:rPr>
              <a:t>Developmental (Develops competence)</a:t>
            </a:r>
          </a:p>
          <a:p>
            <a:pPr marL="786527" lvl="1" indent="-337129" defTabSz="449192">
              <a:buFont typeface="Avenir Next for Best Buy" pitchFamily="34" charset="0"/>
              <a:buChar char="−"/>
            </a:pPr>
            <a:r>
              <a:rPr lang="en-US" sz="2118" dirty="0">
                <a:solidFill>
                  <a:srgbClr val="00385F"/>
                </a:solidFill>
                <a:latin typeface="Avenir Next for Best Buy"/>
              </a:rPr>
              <a:t>Inquiry oriented (Asking questions)</a:t>
            </a:r>
          </a:p>
          <a:p>
            <a:pPr marL="786527" lvl="1" indent="-337129" defTabSz="449192">
              <a:buFont typeface="Avenir Next for Best Buy" pitchFamily="34" charset="0"/>
              <a:buChar char="−"/>
            </a:pPr>
            <a:r>
              <a:rPr lang="en-US" sz="2118" dirty="0">
                <a:solidFill>
                  <a:srgbClr val="00385F"/>
                </a:solidFill>
                <a:latin typeface="Avenir Next for Best Buy"/>
              </a:rPr>
              <a:t>Used to help improve existing skills (looking forward to the next time)</a:t>
            </a:r>
            <a:endParaRPr lang="en-US" dirty="0"/>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83</a:t>
            </a:fld>
            <a:endParaRPr lang="en-US"/>
          </a:p>
        </p:txBody>
      </p:sp>
    </p:spTree>
    <p:extLst>
      <p:ext uri="{BB962C8B-B14F-4D97-AF65-F5344CB8AC3E}">
        <p14:creationId xmlns:p14="http://schemas.microsoft.com/office/powerpoint/2010/main" val="13388805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4170"/>
            <a:r>
              <a:rPr lang="en-US" b="1" dirty="0"/>
              <a:t>SAY: </a:t>
            </a:r>
            <a:r>
              <a:rPr lang="en-US" dirty="0"/>
              <a:t>Communication skills are an essential part of coaching employees. This includes three components- Asking Powerful Questions, Active Listening, and Telling/Teaching with impact.</a:t>
            </a:r>
          </a:p>
          <a:p>
            <a:pPr marL="264170"/>
            <a:endParaRPr lang="en-US" dirty="0"/>
          </a:p>
          <a:p>
            <a:pPr marL="264170"/>
            <a:r>
              <a:rPr lang="en-US" dirty="0"/>
              <a:t>Note- the teaching/telling with impact may</a:t>
            </a:r>
            <a:r>
              <a:rPr lang="en-US" baseline="0" dirty="0"/>
              <a:t> sound odd if you have heard or been taught that coaching should be all about asking questions. We will discuss this more shortly.</a:t>
            </a:r>
            <a:endParaRPr lang="en-US" dirty="0"/>
          </a:p>
          <a:p>
            <a:pPr marL="484311" indent="-220141">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84</a:t>
            </a:fld>
            <a:endParaRPr lang="en-US"/>
          </a:p>
        </p:txBody>
      </p:sp>
    </p:spTree>
    <p:extLst>
      <p:ext uri="{BB962C8B-B14F-4D97-AF65-F5344CB8AC3E}">
        <p14:creationId xmlns:p14="http://schemas.microsoft.com/office/powerpoint/2010/main" val="41568295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4170"/>
            <a:r>
              <a:rPr lang="en-US" b="1" dirty="0"/>
              <a:t>*Slide builds</a:t>
            </a:r>
          </a:p>
          <a:p>
            <a:pPr marL="264170"/>
            <a:r>
              <a:rPr lang="en-US" b="1" dirty="0"/>
              <a:t>ASK:</a:t>
            </a:r>
            <a:r>
              <a:rPr lang="en-US" b="0" dirty="0"/>
              <a:t> What can a great question do?</a:t>
            </a:r>
          </a:p>
          <a:p>
            <a:pPr marL="264170"/>
            <a:r>
              <a:rPr lang="en-US" b="0" dirty="0"/>
              <a:t>*click</a:t>
            </a:r>
            <a:endParaRPr lang="en-US" b="1" dirty="0"/>
          </a:p>
          <a:p>
            <a:pPr marL="264170"/>
            <a:r>
              <a:rPr lang="en-US" b="1" dirty="0"/>
              <a:t>SAY: </a:t>
            </a:r>
            <a:r>
              <a:rPr lang="en-US" dirty="0"/>
              <a:t>Communication skills are an essential part of coaching employees. This includes three components- Asking Powerful Questions, Active Listening, and Telling/Teaching with impact.</a:t>
            </a:r>
          </a:p>
          <a:p>
            <a:pPr marL="264170"/>
            <a:endParaRPr lang="en-US" dirty="0"/>
          </a:p>
          <a:p>
            <a:pPr marL="264170"/>
            <a:r>
              <a:rPr lang="en-US" dirty="0"/>
              <a:t>Note- the teaching/telling with impact may</a:t>
            </a:r>
            <a:r>
              <a:rPr lang="en-US" baseline="0" dirty="0"/>
              <a:t> sound odd if you have heard or been taught that coaching should be all about asking questions. We will discuss this more shortly.</a:t>
            </a:r>
            <a:endParaRPr lang="en-US" dirty="0"/>
          </a:p>
          <a:p>
            <a:pPr marL="484311" indent="-220141">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85</a:t>
            </a:fld>
            <a:endParaRPr lang="en-US"/>
          </a:p>
        </p:txBody>
      </p:sp>
    </p:spTree>
    <p:extLst>
      <p:ext uri="{BB962C8B-B14F-4D97-AF65-F5344CB8AC3E}">
        <p14:creationId xmlns:p14="http://schemas.microsoft.com/office/powerpoint/2010/main" val="2649109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builds</a:t>
            </a:r>
          </a:p>
          <a:p>
            <a:r>
              <a:rPr lang="en-US" dirty="0"/>
              <a:t>Ask: How would you define exclusion?</a:t>
            </a:r>
          </a:p>
          <a:p>
            <a:endParaRPr lang="en-US" dirty="0"/>
          </a:p>
          <a:p>
            <a:r>
              <a:rPr lang="en-US" dirty="0"/>
              <a:t>*Click</a:t>
            </a:r>
          </a:p>
          <a:p>
            <a:r>
              <a:rPr lang="en-US" dirty="0"/>
              <a:t>Say: Exclusion is defined as: The process or state of excluding or being excluded.</a:t>
            </a:r>
          </a:p>
          <a:p>
            <a:endParaRPr lang="en-US" dirty="0"/>
          </a:p>
          <a:p>
            <a:r>
              <a:rPr lang="en-US" dirty="0"/>
              <a:t>Say:  The philosopher John Rawls says, “institutions are JUST when no arbitrary distinctions are made between persons in the assigning of basic rights and duties.” To exclude a member of a social unit based on conscious or unconscious bias is exactly that, an arbitrary distinction.  These must be removed in order to build an enduring system of mutual cooperation. </a:t>
            </a:r>
          </a:p>
          <a:p>
            <a:endParaRPr lang="en-US" dirty="0"/>
          </a:p>
          <a:p>
            <a:r>
              <a:rPr lang="en-US" dirty="0"/>
              <a:t>Ask: Who deserves inclusion?</a:t>
            </a:r>
          </a:p>
          <a:p>
            <a:r>
              <a:rPr lang="en-US" dirty="0"/>
              <a:t>Say:  To be deserving of inclusion has nothing to do with your race, gender, ethnicity, education or any other demographic variable that defines you. There are, at this level, no disqualifications, except one—the threat of harm.</a:t>
            </a:r>
          </a:p>
          <a:p>
            <a:endParaRPr lang="en-US" dirty="0"/>
          </a:p>
          <a:p>
            <a:r>
              <a:rPr lang="en-US" dirty="0"/>
              <a:t>Say:  There will always be differences, but there mustn’t be barriers. </a:t>
            </a:r>
          </a:p>
          <a:p>
            <a:endParaRPr lang="en-US" dirty="0"/>
          </a:p>
          <a:p>
            <a:r>
              <a:rPr lang="en-US" dirty="0"/>
              <a:t>Say:  We must remember a fundamental truth:  Our differences define us. </a:t>
            </a:r>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11</a:t>
            </a:fld>
            <a:endParaRPr lang="en-US"/>
          </a:p>
        </p:txBody>
      </p:sp>
    </p:spTree>
    <p:extLst>
      <p:ext uri="{BB962C8B-B14F-4D97-AF65-F5344CB8AC3E}">
        <p14:creationId xmlns:p14="http://schemas.microsoft.com/office/powerpoint/2010/main" val="15529790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Questions: can be reflective and great questions when asked with genuine curiosity and a search for knowledge, not judgment, anger or frustration.</a:t>
            </a:r>
          </a:p>
          <a:p>
            <a:endParaRPr lang="en-US" dirty="0"/>
          </a:p>
          <a:p>
            <a:r>
              <a:rPr lang="en-US" dirty="0"/>
              <a:t>The</a:t>
            </a:r>
            <a:r>
              <a:rPr lang="en-US" baseline="0" dirty="0"/>
              <a:t> questions on the slide are</a:t>
            </a:r>
            <a:r>
              <a:rPr lang="en-US" dirty="0"/>
              <a:t> disempowering, create a threat response in the brain, can put people in defensive mode and close the possibility for success.</a:t>
            </a:r>
          </a:p>
          <a:p>
            <a:endParaRPr lang="en-US" dirty="0"/>
          </a:p>
          <a:p>
            <a:r>
              <a:rPr lang="en-US" i="1" dirty="0"/>
              <a:t>Discuss Advice….one of the most tempting things to do when you see the answer clearly. But, it is so much more powerful if you can ask questions that help the other person come up</a:t>
            </a:r>
            <a:r>
              <a:rPr lang="en-US" i="1" baseline="0" dirty="0"/>
              <a:t> with their own answers.</a:t>
            </a:r>
          </a:p>
          <a:p>
            <a:endParaRPr lang="en-US" dirty="0"/>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86</a:t>
            </a:fld>
            <a:endParaRPr lang="en-US"/>
          </a:p>
        </p:txBody>
      </p:sp>
    </p:spTree>
    <p:extLst>
      <p:ext uri="{BB962C8B-B14F-4D97-AF65-F5344CB8AC3E}">
        <p14:creationId xmlns:p14="http://schemas.microsoft.com/office/powerpoint/2010/main" val="9478251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5048">
              <a:lnSpc>
                <a:spcPct val="150000"/>
              </a:lnSpc>
              <a:defRPr/>
            </a:pPr>
            <a:r>
              <a:rPr lang="en-US" sz="900" b="1" dirty="0">
                <a:latin typeface="Avenir Next for Best Buy"/>
              </a:rPr>
              <a:t>SAY:</a:t>
            </a:r>
            <a:r>
              <a:rPr lang="en-US" sz="900" dirty="0">
                <a:latin typeface="Avenir Next for Best Buy"/>
              </a:rPr>
              <a:t> Here are some examples of Good Questions</a:t>
            </a:r>
            <a:r>
              <a:rPr lang="en-US" sz="900" i="1" dirty="0">
                <a:latin typeface="Avenir Next for Best Buy"/>
              </a:rPr>
              <a:t>. </a:t>
            </a:r>
            <a:r>
              <a:rPr lang="en-US" sz="900" dirty="0">
                <a:latin typeface="Avenir Next for Best Buy"/>
              </a:rPr>
              <a:t>Notice we have categories of questions that can help drive specific goals. </a:t>
            </a:r>
          </a:p>
          <a:p>
            <a:pPr defTabSz="875048">
              <a:lnSpc>
                <a:spcPct val="150000"/>
              </a:lnSpc>
              <a:defRPr/>
            </a:pPr>
            <a:endParaRPr lang="en-US" sz="900" dirty="0">
              <a:latin typeface="Avenir Next for Best Buy"/>
            </a:endParaRPr>
          </a:p>
          <a:p>
            <a:pPr defTabSz="875048">
              <a:lnSpc>
                <a:spcPct val="150000"/>
              </a:lnSpc>
              <a:defRPr/>
            </a:pPr>
            <a:r>
              <a:rPr lang="en-US" sz="900" b="1" dirty="0">
                <a:latin typeface="Avenir Next for Best Buy"/>
              </a:rPr>
              <a:t>Activity: </a:t>
            </a:r>
            <a:r>
              <a:rPr lang="en-US" sz="900" dirty="0">
                <a:latin typeface="Avenir Next for Best Buy"/>
              </a:rPr>
              <a:t>Give the following examples and </a:t>
            </a:r>
            <a:r>
              <a:rPr lang="en-US" sz="900" b="1" dirty="0">
                <a:latin typeface="Avenir Next for Best Buy"/>
              </a:rPr>
              <a:t>ASK: What would a good question be to ask in this situation?</a:t>
            </a:r>
          </a:p>
          <a:p>
            <a:pPr lvl="1" defTabSz="875048">
              <a:lnSpc>
                <a:spcPct val="150000"/>
              </a:lnSpc>
              <a:defRPr/>
            </a:pPr>
            <a:r>
              <a:rPr lang="en-US" sz="900" dirty="0">
                <a:latin typeface="Avenir Next for Best Buy"/>
              </a:rPr>
              <a:t>Example 1: Customer service employee skipped the prompt at the register because there was a long line.</a:t>
            </a:r>
          </a:p>
          <a:p>
            <a:pPr lvl="1" defTabSz="875048">
              <a:lnSpc>
                <a:spcPct val="150000"/>
              </a:lnSpc>
              <a:defRPr/>
            </a:pPr>
            <a:r>
              <a:rPr lang="en-US" sz="900" dirty="0">
                <a:latin typeface="Avenir Next for Best Buy"/>
              </a:rPr>
              <a:t>Possible Answers:</a:t>
            </a:r>
          </a:p>
          <a:p>
            <a:pPr marL="677445" lvl="1" indent="-170678" defTabSz="875048">
              <a:lnSpc>
                <a:spcPct val="150000"/>
              </a:lnSpc>
              <a:buFont typeface="Arial" panose="020B0604020202020204" pitchFamily="34" charset="0"/>
              <a:buChar char="•"/>
              <a:defRPr/>
            </a:pPr>
            <a:r>
              <a:rPr lang="en-US" sz="900" dirty="0">
                <a:latin typeface="Avenir Next for Best Buy"/>
              </a:rPr>
              <a:t>How did you feel about working the register with a long line?</a:t>
            </a:r>
          </a:p>
          <a:p>
            <a:pPr marL="677445" lvl="1" indent="-170678" defTabSz="875048">
              <a:lnSpc>
                <a:spcPct val="150000"/>
              </a:lnSpc>
              <a:buFont typeface="Arial" panose="020B0604020202020204" pitchFamily="34" charset="0"/>
              <a:buChar char="•"/>
              <a:defRPr/>
            </a:pPr>
            <a:r>
              <a:rPr lang="en-US" sz="900" dirty="0">
                <a:latin typeface="Avenir Next for Best Buy"/>
              </a:rPr>
              <a:t>What are the risks of a customer leaving the store without being asked?</a:t>
            </a:r>
          </a:p>
          <a:p>
            <a:pPr marL="677445" lvl="1" indent="-170678" defTabSz="875048">
              <a:lnSpc>
                <a:spcPct val="150000"/>
              </a:lnSpc>
              <a:buFont typeface="Arial" panose="020B0604020202020204" pitchFamily="34" charset="0"/>
              <a:buChar char="•"/>
              <a:defRPr/>
            </a:pPr>
            <a:endParaRPr lang="en-US" sz="900" dirty="0">
              <a:latin typeface="Avenir Next for Best Buy"/>
            </a:endParaRPr>
          </a:p>
          <a:p>
            <a:pPr marL="506766" lvl="1" defTabSz="875048">
              <a:lnSpc>
                <a:spcPct val="150000"/>
              </a:lnSpc>
              <a:defRPr/>
            </a:pPr>
            <a:r>
              <a:rPr lang="en-US" sz="900" dirty="0">
                <a:latin typeface="Avenir Next for Best Buy"/>
              </a:rPr>
              <a:t>With this one, we need to address the fact that the employee showed awareness of the long line and was trying to move people through quickly. That is a great thing. But in doing so, they missed something critical. The prompt is there for a reason. Otherwise, we run the risk of creating a dissatisfied customer.</a:t>
            </a:r>
          </a:p>
          <a:p>
            <a:pPr lvl="1" defTabSz="875048">
              <a:lnSpc>
                <a:spcPct val="150000"/>
              </a:lnSpc>
              <a:defRPr/>
            </a:pPr>
            <a:endParaRPr lang="en-US" sz="900" dirty="0">
              <a:latin typeface="Avenir Next for Best Buy"/>
            </a:endParaRPr>
          </a:p>
          <a:p>
            <a:pPr lvl="1" defTabSz="875048">
              <a:lnSpc>
                <a:spcPct val="150000"/>
              </a:lnSpc>
              <a:defRPr/>
            </a:pPr>
            <a:r>
              <a:rPr lang="en-US" sz="900" dirty="0">
                <a:latin typeface="Avenir Next for Best Buy"/>
              </a:rPr>
              <a:t>Example 2: Sales employee executed a sale but failed to recommend attachments.</a:t>
            </a:r>
          </a:p>
          <a:p>
            <a:pPr marL="506766" lvl="1" defTabSz="875048">
              <a:lnSpc>
                <a:spcPct val="150000"/>
              </a:lnSpc>
              <a:defRPr/>
            </a:pPr>
            <a:r>
              <a:rPr lang="en-US" sz="900" dirty="0">
                <a:latin typeface="Avenir Next for Best Buy"/>
              </a:rPr>
              <a:t>Possible Answers: </a:t>
            </a:r>
          </a:p>
          <a:p>
            <a:pPr marL="677445" lvl="1" indent="-170678" defTabSz="875048">
              <a:lnSpc>
                <a:spcPct val="150000"/>
              </a:lnSpc>
              <a:buFont typeface="Arial" panose="020B0604020202020204" pitchFamily="34" charset="0"/>
              <a:buChar char="•"/>
              <a:defRPr/>
            </a:pPr>
            <a:r>
              <a:rPr lang="en-US" sz="900" dirty="0">
                <a:latin typeface="Avenir Next for Best Buy"/>
              </a:rPr>
              <a:t>Have you thought about possible attachments you could add to products in the department?</a:t>
            </a:r>
          </a:p>
          <a:p>
            <a:pPr marL="677445" lvl="1" indent="-170678" defTabSz="875048">
              <a:lnSpc>
                <a:spcPct val="150000"/>
              </a:lnSpc>
              <a:buFont typeface="Arial" panose="020B0604020202020204" pitchFamily="34" charset="0"/>
              <a:buChar char="•"/>
              <a:defRPr/>
            </a:pPr>
            <a:endParaRPr lang="en-US" sz="900" dirty="0">
              <a:latin typeface="Avenir Next for Best Buy"/>
            </a:endParaRPr>
          </a:p>
          <a:p>
            <a:pPr marL="506766" lvl="1" defTabSz="875048">
              <a:lnSpc>
                <a:spcPct val="150000"/>
              </a:lnSpc>
              <a:defRPr/>
            </a:pPr>
            <a:r>
              <a:rPr lang="en-US" sz="900" dirty="0">
                <a:latin typeface="Avenir Next for Best Buy"/>
              </a:rPr>
              <a:t>With this employee, we need to first acknowledge the employee closed a sale, which is a win. Now you need to encourage attachments. The employee may have felt pressure to complete the sale quickly because the store is crowded. Or maybe the employee needs additional product training to be comfortable recommending solutions. </a:t>
            </a:r>
          </a:p>
          <a:p>
            <a:pPr lvl="1" defTabSz="875048">
              <a:lnSpc>
                <a:spcPct val="150000"/>
              </a:lnSpc>
              <a:defRPr/>
            </a:pPr>
            <a:endParaRPr lang="en-US" sz="900" dirty="0">
              <a:latin typeface="Avenir Next for Best Buy"/>
            </a:endParaRPr>
          </a:p>
          <a:p>
            <a:pPr lvl="1" defTabSz="875048">
              <a:lnSpc>
                <a:spcPct val="150000"/>
              </a:lnSpc>
              <a:defRPr/>
            </a:pPr>
            <a:r>
              <a:rPr lang="en-US" sz="900" dirty="0">
                <a:latin typeface="Avenir Next for Best Buy"/>
              </a:rPr>
              <a:t>Example 3: Technician received a complaint that their service took too long to complete.</a:t>
            </a:r>
          </a:p>
          <a:p>
            <a:pPr lvl="1" defTabSz="875048">
              <a:lnSpc>
                <a:spcPct val="150000"/>
              </a:lnSpc>
              <a:defRPr/>
            </a:pPr>
            <a:r>
              <a:rPr lang="en-US" sz="900" dirty="0">
                <a:latin typeface="Avenir Next for Best Buy"/>
              </a:rPr>
              <a:t>Possible Answers:</a:t>
            </a:r>
          </a:p>
          <a:p>
            <a:pPr marL="677445" lvl="1" indent="-170678" defTabSz="875048">
              <a:lnSpc>
                <a:spcPct val="150000"/>
              </a:lnSpc>
              <a:buFont typeface="Arial" panose="020B0604020202020204" pitchFamily="34" charset="0"/>
              <a:buChar char="•"/>
              <a:defRPr/>
            </a:pPr>
            <a:r>
              <a:rPr lang="en-US" sz="900" dirty="0">
                <a:latin typeface="Avenir Next for Best Buy"/>
              </a:rPr>
              <a:t>How do you feel about how the service went?</a:t>
            </a:r>
          </a:p>
          <a:p>
            <a:pPr marL="677445" lvl="1" indent="-170678" defTabSz="875048">
              <a:lnSpc>
                <a:spcPct val="150000"/>
              </a:lnSpc>
              <a:buFont typeface="Arial" panose="020B0604020202020204" pitchFamily="34" charset="0"/>
              <a:buChar char="•"/>
              <a:defRPr/>
            </a:pPr>
            <a:r>
              <a:rPr lang="en-US" sz="900" dirty="0">
                <a:latin typeface="Avenir Next for Best Buy"/>
              </a:rPr>
              <a:t>Have you thought about how the customer felt?</a:t>
            </a:r>
          </a:p>
          <a:p>
            <a:pPr marL="677445" lvl="1" indent="-170678" defTabSz="875048">
              <a:lnSpc>
                <a:spcPct val="150000"/>
              </a:lnSpc>
              <a:buFont typeface="Arial" panose="020B0604020202020204" pitchFamily="34" charset="0"/>
              <a:buChar char="•"/>
              <a:defRPr/>
            </a:pPr>
            <a:r>
              <a:rPr lang="en-US" sz="900" dirty="0">
                <a:latin typeface="Avenir Next for Best Buy"/>
              </a:rPr>
              <a:t>What do you think caused the customer to think it took too long?</a:t>
            </a:r>
          </a:p>
          <a:p>
            <a:pPr marL="677445" lvl="1" indent="-170678" defTabSz="875048">
              <a:lnSpc>
                <a:spcPct val="150000"/>
              </a:lnSpc>
              <a:buFont typeface="Arial" panose="020B0604020202020204" pitchFamily="34" charset="0"/>
              <a:buChar char="•"/>
              <a:defRPr/>
            </a:pPr>
            <a:endParaRPr lang="en-US" sz="900" dirty="0">
              <a:latin typeface="Avenir Next for Best Buy"/>
            </a:endParaRPr>
          </a:p>
          <a:p>
            <a:pPr marL="506766" lvl="1" defTabSz="875048">
              <a:lnSpc>
                <a:spcPct val="150000"/>
              </a:lnSpc>
              <a:defRPr/>
            </a:pPr>
            <a:r>
              <a:rPr lang="en-US" sz="900" dirty="0">
                <a:latin typeface="Avenir Next for Best Buy"/>
              </a:rPr>
              <a:t>With this employee, you need to understand how the employee felt about how the service went. Perhaps they ran into unforeseen obstacles. Maybe the service took exactly how long it normally takes. Either way, the employee needs coaching on communication and/or setting expectations with the customer.</a:t>
            </a:r>
          </a:p>
          <a:p>
            <a:pPr defTabSz="875048">
              <a:lnSpc>
                <a:spcPct val="150000"/>
              </a:lnSpc>
              <a:defRPr/>
            </a:pPr>
            <a:endParaRPr lang="en-US" sz="900" dirty="0">
              <a:latin typeface="Avenir Next for Best Buy"/>
            </a:endParaRPr>
          </a:p>
          <a:p>
            <a:r>
              <a:rPr lang="en-US" sz="900" dirty="0"/>
              <a:t>Don’t ask questions that are actually suggestions, such as “Don’t you think you should have done _____ next time? This is advice….one of the most tempting things to do when you see the answer clearly. But, it is so much more powerful if you can ask questions that help the other person come up with their own answers.</a:t>
            </a:r>
          </a:p>
          <a:p>
            <a:endParaRPr lang="en-US" sz="900" dirty="0"/>
          </a:p>
          <a:p>
            <a:r>
              <a:rPr lang="en-US" sz="900" b="1" dirty="0"/>
              <a:t>ASK:</a:t>
            </a:r>
            <a:r>
              <a:rPr lang="en-US" sz="900" dirty="0"/>
              <a:t> What gets in the way of asking good questions?</a:t>
            </a:r>
          </a:p>
          <a:p>
            <a:r>
              <a:rPr lang="en-US" sz="900" dirty="0"/>
              <a:t>LISTEN FOR: </a:t>
            </a:r>
          </a:p>
          <a:p>
            <a:pPr marL="164141" indent="-164141">
              <a:buFont typeface="Arial" panose="020B0604020202020204" pitchFamily="34" charset="0"/>
              <a:buChar char="•"/>
            </a:pPr>
            <a:r>
              <a:rPr lang="en-US" sz="900" dirty="0"/>
              <a:t>Leader is not actually curious</a:t>
            </a:r>
          </a:p>
          <a:p>
            <a:pPr marL="164141" indent="-164141">
              <a:buFont typeface="Arial" panose="020B0604020202020204" pitchFamily="34" charset="0"/>
              <a:buChar char="•"/>
            </a:pPr>
            <a:r>
              <a:rPr lang="en-US" sz="900" dirty="0"/>
              <a:t>Leader doesn’t have time- asking questions takes longer initially but in the long run coaching is going to be more effective and produce behavior change if good questions are asked</a:t>
            </a:r>
          </a:p>
          <a:p>
            <a:endParaRPr lang="en-US" sz="900" dirty="0"/>
          </a:p>
          <a:p>
            <a:endParaRPr lang="en-US" dirty="0"/>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87</a:t>
            </a:fld>
            <a:endParaRPr lang="en-US"/>
          </a:p>
        </p:txBody>
      </p:sp>
    </p:spTree>
    <p:extLst>
      <p:ext uri="{BB962C8B-B14F-4D97-AF65-F5344CB8AC3E}">
        <p14:creationId xmlns:p14="http://schemas.microsoft.com/office/powerpoint/2010/main" val="25680309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9382"/>
            <a:r>
              <a:rPr lang="en-US" sz="2118" dirty="0"/>
              <a:t>Level 1: Internal Listening</a:t>
            </a:r>
          </a:p>
          <a:p>
            <a:pPr marL="252146" lvl="2" indent="-252146" defTabSz="449382">
              <a:buFont typeface="Arial" panose="020B0604020202020204" pitchFamily="34" charset="0"/>
              <a:buChar char="•"/>
            </a:pPr>
            <a:r>
              <a:rPr lang="en-US" sz="1500" dirty="0"/>
              <a:t>Focused on self  - What does what I’m hearing mean to me?</a:t>
            </a:r>
          </a:p>
          <a:p>
            <a:pPr marL="252146" lvl="2" indent="-252146" defTabSz="449382">
              <a:buFont typeface="Arial" panose="020B0604020202020204" pitchFamily="34" charset="0"/>
              <a:buChar char="•"/>
            </a:pPr>
            <a:r>
              <a:rPr lang="en-US" sz="1500" dirty="0"/>
              <a:t>Applying my own experiences, opinions, judgments, etc. </a:t>
            </a:r>
          </a:p>
          <a:p>
            <a:pPr marL="252146" lvl="2" indent="-252146" defTabSz="449382">
              <a:buFont typeface="Arial" panose="020B0604020202020204" pitchFamily="34" charset="0"/>
              <a:buChar char="•"/>
            </a:pPr>
            <a:r>
              <a:rPr lang="en-US" sz="1500" dirty="0"/>
              <a:t>Thinking about what my response will be</a:t>
            </a:r>
          </a:p>
          <a:p>
            <a:pPr defTabSz="449382"/>
            <a:endParaRPr lang="en-US" sz="1765" dirty="0"/>
          </a:p>
          <a:p>
            <a:pPr defTabSz="449382"/>
            <a:r>
              <a:rPr lang="en-US" sz="2118" dirty="0"/>
              <a:t>Level 2: Focused Listening </a:t>
            </a:r>
          </a:p>
          <a:p>
            <a:pPr marL="252146" lvl="2" indent="-252146" defTabSz="449382">
              <a:buFont typeface="Arial" panose="020B0604020202020204" pitchFamily="34" charset="0"/>
              <a:buChar char="•"/>
            </a:pPr>
            <a:r>
              <a:rPr lang="en-US" sz="1500" dirty="0"/>
              <a:t>Focused on the other, totally aware of the message, the emotion, what is not being said</a:t>
            </a:r>
          </a:p>
          <a:p>
            <a:pPr marL="252146" lvl="2" indent="-252146" defTabSz="449382">
              <a:buFont typeface="Arial" panose="020B0604020202020204" pitchFamily="34" charset="0"/>
              <a:buChar char="•"/>
            </a:pPr>
            <a:r>
              <a:rPr lang="en-US" sz="1500" dirty="0"/>
              <a:t>Detached from self, not evaluating</a:t>
            </a:r>
          </a:p>
          <a:p>
            <a:pPr marL="252146" lvl="2" indent="-252146" defTabSz="449382">
              <a:buFont typeface="Arial" panose="020B0604020202020204" pitchFamily="34" charset="0"/>
              <a:buChar char="•"/>
            </a:pPr>
            <a:r>
              <a:rPr lang="en-US" sz="1500" dirty="0"/>
              <a:t>Response is to repeat back what was heard  </a:t>
            </a:r>
          </a:p>
          <a:p>
            <a:pPr defTabSz="449382"/>
            <a:endParaRPr lang="en-US" sz="2118" dirty="0"/>
          </a:p>
          <a:p>
            <a:pPr defTabSz="449382"/>
            <a:r>
              <a:rPr lang="en-US" sz="2118" dirty="0"/>
              <a:t>Level 3: Global Listening</a:t>
            </a:r>
          </a:p>
          <a:p>
            <a:pPr marL="252146" lvl="2" indent="-252146" defTabSz="449382">
              <a:buFont typeface="Arial" panose="020B0604020202020204" pitchFamily="34" charset="0"/>
              <a:buChar char="•"/>
            </a:pPr>
            <a:r>
              <a:rPr lang="en-US" sz="1500" dirty="0"/>
              <a:t>Focus is soft – sensitive to subtle stimuli, receiving information from all the senses</a:t>
            </a:r>
          </a:p>
          <a:p>
            <a:pPr marL="252146" lvl="2" indent="-252146" defTabSz="449382">
              <a:buFont typeface="Arial" panose="020B0604020202020204" pitchFamily="34" charset="0"/>
              <a:buChar char="•"/>
            </a:pPr>
            <a:r>
              <a:rPr lang="en-US" sz="1500" dirty="0"/>
              <a:t>Taking in energy, lightness or darkness, temperature, presence, movement</a:t>
            </a:r>
          </a:p>
          <a:p>
            <a:pPr marL="252146" lvl="2" indent="-252146" defTabSz="449382">
              <a:buFont typeface="Arial" panose="020B0604020202020204" pitchFamily="34" charset="0"/>
              <a:buChar char="•"/>
            </a:pPr>
            <a:r>
              <a:rPr lang="en-US" sz="1500" dirty="0"/>
              <a:t>Response related to intuition and sensory interpretation</a:t>
            </a:r>
          </a:p>
          <a:p>
            <a:endParaRPr lang="en-US" b="1" dirty="0"/>
          </a:p>
          <a:p>
            <a:r>
              <a:rPr lang="en-US" b="1" dirty="0"/>
              <a:t>ASK: Which level do we listen at most of the time? </a:t>
            </a:r>
          </a:p>
          <a:p>
            <a:r>
              <a:rPr lang="en-US" b="1" dirty="0"/>
              <a:t>LISTEN FOR: </a:t>
            </a:r>
            <a:r>
              <a:rPr lang="en-US" dirty="0"/>
              <a:t>one</a:t>
            </a:r>
          </a:p>
          <a:p>
            <a:endParaRPr lang="en-US" dirty="0"/>
          </a:p>
          <a:p>
            <a:r>
              <a:rPr lang="en-US" b="1" dirty="0"/>
              <a:t>ASK:</a:t>
            </a:r>
            <a:r>
              <a:rPr lang="en-US" b="1" baseline="0" dirty="0"/>
              <a:t> Which level doe</a:t>
            </a:r>
            <a:r>
              <a:rPr lang="en-US" b="1" dirty="0"/>
              <a:t>s effective coaching take place?</a:t>
            </a:r>
          </a:p>
          <a:p>
            <a:r>
              <a:rPr lang="en-US" b="1" dirty="0"/>
              <a:t>LISTEN</a:t>
            </a:r>
            <a:r>
              <a:rPr lang="en-US" b="1" baseline="0" dirty="0"/>
              <a:t> FOR: </a:t>
            </a:r>
            <a:r>
              <a:rPr lang="en-US" dirty="0"/>
              <a:t>two</a:t>
            </a:r>
          </a:p>
          <a:p>
            <a:endParaRPr lang="en-US" dirty="0"/>
          </a:p>
          <a:p>
            <a:r>
              <a:rPr lang="en-US" i="1" dirty="0"/>
              <a:t>Point out that level 3 requires practice and intention to develop. Some people are naturally global listeners but most of us need to work on developing it. </a:t>
            </a:r>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88</a:t>
            </a:fld>
            <a:endParaRPr lang="en-US"/>
          </a:p>
        </p:txBody>
      </p:sp>
    </p:spTree>
    <p:extLst>
      <p:ext uri="{BB962C8B-B14F-4D97-AF65-F5344CB8AC3E}">
        <p14:creationId xmlns:p14="http://schemas.microsoft.com/office/powerpoint/2010/main" val="40717466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5048">
              <a:lnSpc>
                <a:spcPct val="150000"/>
              </a:lnSpc>
              <a:defRPr/>
            </a:pPr>
            <a:r>
              <a:rPr lang="en-US" sz="900" b="0" dirty="0">
                <a:latin typeface="Avenir Next for Best Buy"/>
              </a:rPr>
              <a:t>Use the participants guide PDF to guide this activity</a:t>
            </a:r>
          </a:p>
          <a:p>
            <a:pPr defTabSz="875048">
              <a:lnSpc>
                <a:spcPct val="150000"/>
              </a:lnSpc>
              <a:defRPr/>
            </a:pPr>
            <a:endParaRPr lang="en-US" sz="900" b="0" dirty="0">
              <a:latin typeface="Avenir Next for Best Buy"/>
            </a:endParaRPr>
          </a:p>
          <a:p>
            <a:pPr defTabSz="875048">
              <a:lnSpc>
                <a:spcPct val="150000"/>
              </a:lnSpc>
              <a:defRPr/>
            </a:pPr>
            <a:r>
              <a:rPr lang="en-US" sz="900" b="0" dirty="0">
                <a:latin typeface="Avenir Next for Best Buy"/>
              </a:rPr>
              <a:t>Break class into triads</a:t>
            </a:r>
          </a:p>
          <a:p>
            <a:pPr defTabSz="875048">
              <a:lnSpc>
                <a:spcPct val="150000"/>
              </a:lnSpc>
              <a:defRPr/>
            </a:pPr>
            <a:endParaRPr lang="en-US" sz="900" b="0" dirty="0">
              <a:latin typeface="Avenir Next for Best Buy"/>
            </a:endParaRPr>
          </a:p>
          <a:p>
            <a:pPr defTabSz="875048">
              <a:lnSpc>
                <a:spcPct val="150000"/>
              </a:lnSpc>
              <a:defRPr/>
            </a:pPr>
            <a:r>
              <a:rPr lang="en-US" sz="900" b="0" dirty="0">
                <a:latin typeface="Avenir Next for Best Buy"/>
              </a:rPr>
              <a:t>Explain the role of storyteller, listener and observer</a:t>
            </a:r>
          </a:p>
          <a:p>
            <a:pPr defTabSz="875048">
              <a:lnSpc>
                <a:spcPct val="150000"/>
              </a:lnSpc>
              <a:defRPr/>
            </a:pPr>
            <a:endParaRPr lang="en-US" sz="900" b="0" dirty="0">
              <a:latin typeface="Avenir Next for Best Buy"/>
            </a:endParaRPr>
          </a:p>
          <a:p>
            <a:pPr defTabSz="875048">
              <a:lnSpc>
                <a:spcPct val="150000"/>
              </a:lnSpc>
              <a:defRPr/>
            </a:pPr>
            <a:r>
              <a:rPr lang="en-US" sz="900" b="0" dirty="0">
                <a:latin typeface="Avenir Next for Best Buy"/>
              </a:rPr>
              <a:t>Give three minutes for each scenario</a:t>
            </a:r>
          </a:p>
          <a:p>
            <a:pPr defTabSz="875048">
              <a:lnSpc>
                <a:spcPct val="150000"/>
              </a:lnSpc>
              <a:defRPr/>
            </a:pPr>
            <a:endParaRPr lang="en-US" sz="900" b="0" dirty="0">
              <a:latin typeface="Avenir Next for Best Buy"/>
            </a:endParaRPr>
          </a:p>
          <a:p>
            <a:pPr defTabSz="875048">
              <a:lnSpc>
                <a:spcPct val="150000"/>
              </a:lnSpc>
              <a:defRPr/>
            </a:pPr>
            <a:r>
              <a:rPr lang="en-US" sz="900" b="0" dirty="0">
                <a:latin typeface="Avenir Next for Best Buy"/>
              </a:rPr>
              <a:t>Remember to rotate, not switch! (So everyone is a unique role </a:t>
            </a:r>
            <a:r>
              <a:rPr lang="en-US" sz="900" b="0" dirty="0" err="1">
                <a:latin typeface="Avenir Next for Best Buy"/>
              </a:rPr>
              <a:t>everytime</a:t>
            </a:r>
            <a:r>
              <a:rPr lang="en-US" sz="900" b="0" dirty="0">
                <a:latin typeface="Avenir Next for Best Buy"/>
              </a:rPr>
              <a:t>)</a:t>
            </a:r>
          </a:p>
        </p:txBody>
      </p:sp>
      <p:sp>
        <p:nvSpPr>
          <p:cNvPr id="4" name="Slide Number Placeholder 3"/>
          <p:cNvSpPr>
            <a:spLocks noGrp="1"/>
          </p:cNvSpPr>
          <p:nvPr>
            <p:ph type="sldNum" sz="quarter" idx="5"/>
          </p:nvPr>
        </p:nvSpPr>
        <p:spPr/>
        <p:txBody>
          <a:bodyPr/>
          <a:lstStyle/>
          <a:p>
            <a:fld id="{11677140-6CD3-4212-B436-6C650ED10C71}" type="slidenum">
              <a:rPr lang="en-US" smtClean="0"/>
              <a:t>89</a:t>
            </a:fld>
            <a:endParaRPr lang="en-US"/>
          </a:p>
        </p:txBody>
      </p:sp>
    </p:spTree>
    <p:extLst>
      <p:ext uri="{BB962C8B-B14F-4D97-AF65-F5344CB8AC3E}">
        <p14:creationId xmlns:p14="http://schemas.microsoft.com/office/powerpoint/2010/main" val="9086120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ASK:</a:t>
            </a:r>
            <a:r>
              <a:rPr lang="en-US" baseline="0" dirty="0"/>
              <a:t> What types of questions could you ask?</a:t>
            </a:r>
          </a:p>
          <a:p>
            <a:r>
              <a:rPr lang="en-US" b="1" baseline="0" dirty="0"/>
              <a:t>LISTEN FOR: </a:t>
            </a:r>
            <a:r>
              <a:rPr lang="en-US" baseline="0" dirty="0"/>
              <a:t>allow answers, click to display after participants have had a chance to respond.</a:t>
            </a:r>
          </a:p>
          <a:p>
            <a:r>
              <a:rPr lang="en-US" baseline="0" dirty="0"/>
              <a:t>G</a:t>
            </a:r>
          </a:p>
          <a:p>
            <a:pPr marL="158292" indent="-158292">
              <a:buFont typeface="Arial" panose="020B0604020202020204" pitchFamily="34" charset="0"/>
              <a:buChar char="•"/>
            </a:pPr>
            <a:r>
              <a:rPr lang="en-US" sz="1200" dirty="0">
                <a:solidFill>
                  <a:schemeClr val="accent1"/>
                </a:solidFill>
                <a:latin typeface="Avenir Next for Best Buy" pitchFamily="34" charset="0"/>
              </a:rPr>
              <a:t>What do you want to achieve?</a:t>
            </a:r>
          </a:p>
          <a:p>
            <a:pPr marL="158292" indent="-158292">
              <a:buFont typeface="Arial" panose="020B0604020202020204" pitchFamily="34" charset="0"/>
              <a:buChar char="•"/>
            </a:pPr>
            <a:r>
              <a:rPr lang="en-US" sz="1200" dirty="0">
                <a:solidFill>
                  <a:schemeClr val="accent1"/>
                </a:solidFill>
                <a:latin typeface="Avenir Next for Best Buy" pitchFamily="34" charset="0"/>
              </a:rPr>
              <a:t>What do you need to get better at?</a:t>
            </a:r>
          </a:p>
          <a:p>
            <a:pPr marL="158292" indent="-158292">
              <a:buFont typeface="Arial" panose="020B0604020202020204" pitchFamily="34" charset="0"/>
              <a:buChar char="•"/>
            </a:pPr>
            <a:r>
              <a:rPr lang="en-US" sz="1200" dirty="0">
                <a:solidFill>
                  <a:schemeClr val="accent1"/>
                </a:solidFill>
                <a:latin typeface="Avenir Next for Best Buy" pitchFamily="34" charset="0"/>
              </a:rPr>
              <a:t>How can you break the goal into manageable chunks?</a:t>
            </a:r>
          </a:p>
          <a:p>
            <a:r>
              <a:rPr lang="en-US" baseline="0" dirty="0"/>
              <a:t>R</a:t>
            </a:r>
          </a:p>
          <a:p>
            <a:pPr marL="205920" indent="-205920">
              <a:buFont typeface="Arial" panose="020B0604020202020204" pitchFamily="34" charset="0"/>
              <a:buChar char="•"/>
            </a:pPr>
            <a:r>
              <a:rPr lang="en-US" sz="1200" dirty="0">
                <a:solidFill>
                  <a:schemeClr val="accent1"/>
                </a:solidFill>
                <a:latin typeface="Avenir Next for Best Buy" pitchFamily="34" charset="0"/>
              </a:rPr>
              <a:t>What is happening? Where are you now?</a:t>
            </a:r>
          </a:p>
          <a:p>
            <a:pPr marL="205920" indent="-205920">
              <a:buFont typeface="Arial" panose="020B0604020202020204" pitchFamily="34" charset="0"/>
              <a:buChar char="•"/>
            </a:pPr>
            <a:r>
              <a:rPr lang="en-US" sz="1200" dirty="0">
                <a:solidFill>
                  <a:schemeClr val="accent1"/>
                </a:solidFill>
                <a:latin typeface="Avenir Next for Best Buy" pitchFamily="34" charset="0"/>
              </a:rPr>
              <a:t>What have you tried so far?</a:t>
            </a:r>
          </a:p>
          <a:p>
            <a:pPr marL="205920" indent="-205920">
              <a:buFont typeface="Arial" panose="020B0604020202020204" pitchFamily="34" charset="0"/>
              <a:buChar char="•"/>
            </a:pPr>
            <a:r>
              <a:rPr lang="en-US" sz="1200" dirty="0">
                <a:solidFill>
                  <a:schemeClr val="accent1"/>
                </a:solidFill>
                <a:latin typeface="Avenir Next for Best Buy" pitchFamily="34" charset="0"/>
              </a:rPr>
              <a:t>When you have been successful, what worked?</a:t>
            </a:r>
          </a:p>
          <a:p>
            <a:pPr marL="205920" indent="-205920">
              <a:buFont typeface="Arial" panose="020B0604020202020204" pitchFamily="34" charset="0"/>
              <a:buChar char="•"/>
            </a:pPr>
            <a:r>
              <a:rPr lang="en-US" sz="1200" dirty="0">
                <a:solidFill>
                  <a:schemeClr val="accent1"/>
                </a:solidFill>
                <a:latin typeface="Avenir Next for Best Buy" pitchFamily="34" charset="0"/>
              </a:rPr>
              <a:t>What are the obstacles to progress?</a:t>
            </a:r>
          </a:p>
          <a:p>
            <a:r>
              <a:rPr lang="en-US" baseline="0" dirty="0"/>
              <a:t>O</a:t>
            </a:r>
          </a:p>
          <a:p>
            <a:pPr marL="205920" indent="-205920">
              <a:buFont typeface="Arial" panose="020B0604020202020204" pitchFamily="34" charset="0"/>
              <a:buChar char="•"/>
            </a:pPr>
            <a:r>
              <a:rPr lang="en-US" sz="1200" dirty="0">
                <a:solidFill>
                  <a:schemeClr val="accent1"/>
                </a:solidFill>
                <a:latin typeface="Avenir Next for Best Buy" pitchFamily="34" charset="0"/>
              </a:rPr>
              <a:t>What else can you try?</a:t>
            </a:r>
          </a:p>
          <a:p>
            <a:pPr marL="205920" indent="-205920">
              <a:buFont typeface="Arial" panose="020B0604020202020204" pitchFamily="34" charset="0"/>
              <a:buChar char="•"/>
            </a:pPr>
            <a:r>
              <a:rPr lang="en-US" sz="1200" dirty="0">
                <a:solidFill>
                  <a:schemeClr val="accent1"/>
                </a:solidFill>
                <a:latin typeface="Avenir Next for Best Buy" pitchFamily="34" charset="0"/>
              </a:rPr>
              <a:t>What help do you need?</a:t>
            </a:r>
          </a:p>
          <a:p>
            <a:pPr marL="205920" indent="-205920">
              <a:buFont typeface="Arial" panose="020B0604020202020204" pitchFamily="34" charset="0"/>
              <a:buChar char="•"/>
            </a:pPr>
            <a:r>
              <a:rPr lang="en-US" sz="1200" dirty="0">
                <a:solidFill>
                  <a:schemeClr val="accent1"/>
                </a:solidFill>
                <a:latin typeface="Avenir Next for Best Buy" pitchFamily="34" charset="0"/>
              </a:rPr>
              <a:t>Who can support you?</a:t>
            </a:r>
          </a:p>
          <a:p>
            <a:r>
              <a:rPr lang="en-US" baseline="0" dirty="0"/>
              <a:t>W</a:t>
            </a:r>
          </a:p>
          <a:p>
            <a:pPr marL="205920" indent="-205920">
              <a:buFont typeface="Arial" panose="020B0604020202020204" pitchFamily="34" charset="0"/>
              <a:buChar char="•"/>
            </a:pPr>
            <a:r>
              <a:rPr lang="en-US" sz="1200" dirty="0">
                <a:solidFill>
                  <a:schemeClr val="accent1"/>
                </a:solidFill>
                <a:latin typeface="Avenir Next for Best Buy" pitchFamily="34" charset="0"/>
              </a:rPr>
              <a:t>What are your next steps?</a:t>
            </a:r>
          </a:p>
          <a:p>
            <a:pPr marL="205920" indent="-205920">
              <a:buFont typeface="Arial" panose="020B0604020202020204" pitchFamily="34" charset="0"/>
              <a:buChar char="•"/>
            </a:pPr>
            <a:r>
              <a:rPr lang="en-US" sz="1200" dirty="0">
                <a:solidFill>
                  <a:schemeClr val="accent1"/>
                </a:solidFill>
                <a:latin typeface="Avenir Next for Best Buy" pitchFamily="34" charset="0"/>
              </a:rPr>
              <a:t>What actions will you commit to?</a:t>
            </a:r>
          </a:p>
          <a:p>
            <a:pPr marL="205920" indent="-205920">
              <a:buFont typeface="Arial" panose="020B0604020202020204" pitchFamily="34" charset="0"/>
              <a:buChar char="•"/>
            </a:pPr>
            <a:r>
              <a:rPr lang="en-US" sz="1200" dirty="0">
                <a:solidFill>
                  <a:schemeClr val="accent1"/>
                </a:solidFill>
                <a:latin typeface="Avenir Next for Best Buy" pitchFamily="34" charset="0"/>
              </a:rPr>
              <a:t>When will you do it?</a:t>
            </a:r>
          </a:p>
          <a:p>
            <a:pPr marL="205920" indent="-205920">
              <a:buFont typeface="Arial" panose="020B0604020202020204" pitchFamily="34" charset="0"/>
              <a:buChar char="•"/>
            </a:pPr>
            <a:r>
              <a:rPr lang="en-US" sz="1200" dirty="0">
                <a:solidFill>
                  <a:schemeClr val="accent1"/>
                </a:solidFill>
                <a:latin typeface="Avenir Next for Best Buy" pitchFamily="34" charset="0"/>
              </a:rPr>
              <a:t>How will you know when you have achieved your goal?</a:t>
            </a:r>
          </a:p>
          <a:p>
            <a:endParaRPr lang="en-US" baseline="0" dirty="0"/>
          </a:p>
          <a:p>
            <a:endParaRPr lang="en-US" baseline="0" dirty="0"/>
          </a:p>
          <a:p>
            <a:r>
              <a:rPr lang="en-US" dirty="0"/>
              <a:t>This is the framework you are expected to use in your coaching interactions with your employees.  </a:t>
            </a:r>
          </a:p>
          <a:p>
            <a:endParaRPr lang="en-US" dirty="0"/>
          </a:p>
          <a:p>
            <a:pPr defTabSz="487357">
              <a:defRPr/>
            </a:pPr>
            <a:r>
              <a:rPr lang="en-US" dirty="0"/>
              <a:t>There are many coaching models available that companies use. The use of the GROW model was a strategic choice by Best Buy. We believe that the GROW model directly reflects the type of coaching that we want to implement, which is driven by the coach asking questions rather than telling employees what to do. On the slide, the questions are framed from your point of view</a:t>
            </a:r>
            <a:r>
              <a:rPr lang="en-US" baseline="0" dirty="0"/>
              <a:t> as the coach, but you would ask these in the form of a question to the employee to help bring them along the journey.</a:t>
            </a:r>
            <a:endParaRPr lang="en-US" dirty="0"/>
          </a:p>
          <a:p>
            <a:endParaRPr lang="en-US" b="1" dirty="0"/>
          </a:p>
          <a:p>
            <a:r>
              <a:rPr lang="en-US" dirty="0"/>
              <a:t>The GROW model will help break coaching down into 4 steps.  We are going to go through each step and you will get the opportunity to role-play with partners.</a:t>
            </a:r>
            <a:endParaRPr lang="en-US" baseline="0" dirty="0"/>
          </a:p>
          <a:p>
            <a:endParaRPr lang="en-US" dirty="0"/>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90</a:t>
            </a:fld>
            <a:endParaRPr lang="en-US"/>
          </a:p>
        </p:txBody>
      </p:sp>
    </p:spTree>
    <p:extLst>
      <p:ext uri="{BB962C8B-B14F-4D97-AF65-F5344CB8AC3E}">
        <p14:creationId xmlns:p14="http://schemas.microsoft.com/office/powerpoint/2010/main" val="246539872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SAY: </a:t>
            </a:r>
            <a:r>
              <a:rPr lang="en-US" sz="1200" dirty="0"/>
              <a:t>When</a:t>
            </a:r>
            <a:r>
              <a:rPr lang="en-US" sz="1200" baseline="0" dirty="0"/>
              <a:t> you go to coach, you can’t just jump right into the GROW model. There is an element of preparing for the conversation that will help you be more effective. </a:t>
            </a:r>
          </a:p>
          <a:p>
            <a:endParaRPr lang="en-US" sz="1200" baseline="0" dirty="0"/>
          </a:p>
          <a:p>
            <a:r>
              <a:rPr lang="en-US" sz="1200" baseline="0" dirty="0"/>
              <a:t>Part 1: Read your scenario and answer these questions in your participant guide. This all relates back to what we covered earlier in the day. Do you have a Growth Mindset? Are you using your Emotional Intelligence? Are you meeting the employee where they are at (agile leadership)? </a:t>
            </a:r>
          </a:p>
          <a:p>
            <a:endParaRPr lang="en-US" sz="1200" baseline="0" dirty="0"/>
          </a:p>
          <a:p>
            <a:r>
              <a:rPr lang="en-US" sz="1200" baseline="0" dirty="0"/>
              <a:t>(When everyone is mostly complete) Allow participants to share some of their answers. Look to pull from difference scenarios in the room. </a:t>
            </a:r>
          </a:p>
          <a:p>
            <a:endParaRPr lang="en-US" sz="1200" b="0" baseline="0" dirty="0">
              <a:latin typeface="Avenir Next for Best Buy"/>
            </a:endParaRPr>
          </a:p>
          <a:p>
            <a:pPr defTabSz="506766">
              <a:defRPr/>
            </a:pPr>
            <a:r>
              <a:rPr lang="en-US" baseline="0" dirty="0"/>
              <a:t>Part 2: Now you are ready to consider the coaching that you want to take place. What questions can you ask the employee? Follow the steps in your participant guide to generate questions you can ask for each step of the GROW model. Remember, the questions you ask should be questions that do not create defensiveness in the employee. </a:t>
            </a:r>
          </a:p>
          <a:p>
            <a:pPr defTabSz="506766">
              <a:defRPr/>
            </a:pPr>
            <a:endParaRPr lang="en-US" baseline="0" dirty="0"/>
          </a:p>
          <a:p>
            <a:pPr defTabSz="506766">
              <a:defRPr/>
            </a:pPr>
            <a:r>
              <a:rPr lang="en-US" baseline="0" dirty="0"/>
              <a:t>Part 3: Participants should fill out the Monthly 1:1 form for the scenario (it is the next page in their Participant Guide). This will be critical for executing Part 4, which is the practice role play.</a:t>
            </a:r>
          </a:p>
          <a:p>
            <a:pPr defTabSz="506766">
              <a:defRPr/>
            </a:pPr>
            <a:endParaRPr lang="en-US" baseline="0" dirty="0"/>
          </a:p>
          <a:p>
            <a:pPr defTabSz="506766">
              <a:defRPr/>
            </a:pPr>
            <a:r>
              <a:rPr lang="en-US" baseline="0" dirty="0"/>
              <a:t>Part 4: Have one participant act as the leader, and the other the employee. The leader should practice coaching the employee using the 1:1 form they filled out in the previous step. The employee should provide feedback at the end on how they felt about the interaction and whether the leader said anything that might generate a negative or defensive response. </a:t>
            </a:r>
          </a:p>
          <a:p>
            <a:pPr defTabSz="506766">
              <a:defRPr/>
            </a:pPr>
            <a:endParaRPr lang="en-US" baseline="0" dirty="0"/>
          </a:p>
          <a:p>
            <a:pPr defTabSz="506766">
              <a:defRPr/>
            </a:pPr>
            <a:r>
              <a:rPr lang="en-US" baseline="0" dirty="0"/>
              <a:t>Allow 15 minutes for role play to be executed. After 15 minutes, have the participant switch roles so the other individual has an opportunity to act as the coach. </a:t>
            </a:r>
          </a:p>
          <a:p>
            <a:endParaRPr lang="en-US" dirty="0"/>
          </a:p>
          <a:p>
            <a:r>
              <a:rPr lang="en-US" dirty="0"/>
              <a:t>ROLE</a:t>
            </a:r>
            <a:r>
              <a:rPr lang="en-US" baseline="0" dirty="0"/>
              <a:t> PLAY 2: Repeat Parts 1-4 , but have participants select a scenario from the “Behavioral scenarios.” Direct them through parts 1 through 4 again. </a:t>
            </a:r>
            <a:endParaRPr lang="en-US" dirty="0"/>
          </a:p>
          <a:p>
            <a:endParaRPr lang="en-US" dirty="0"/>
          </a:p>
          <a:p>
            <a:endParaRPr lang="en-US" baseline="0" dirty="0"/>
          </a:p>
          <a:p>
            <a:endParaRPr lang="en-US" sz="1200" b="0" dirty="0">
              <a:latin typeface="Avenir Next for Best Buy"/>
            </a:endParaRPr>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91</a:t>
            </a:fld>
            <a:endParaRPr lang="en-US"/>
          </a:p>
        </p:txBody>
      </p:sp>
    </p:spTree>
    <p:extLst>
      <p:ext uri="{BB962C8B-B14F-4D97-AF65-F5344CB8AC3E}">
        <p14:creationId xmlns:p14="http://schemas.microsoft.com/office/powerpoint/2010/main" val="7564951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590"/>
              </a:spcBef>
              <a:spcAft>
                <a:spcPts val="590"/>
              </a:spcAft>
            </a:pPr>
            <a:r>
              <a:rPr lang="en-US" sz="1200" dirty="0"/>
              <a:t>Take the time to understand your own mindset and EI as it relates to the employee you are coaching.</a:t>
            </a:r>
          </a:p>
          <a:p>
            <a:pPr lvl="1">
              <a:spcBef>
                <a:spcPts val="590"/>
              </a:spcBef>
              <a:spcAft>
                <a:spcPts val="590"/>
              </a:spcAft>
            </a:pPr>
            <a:r>
              <a:rPr lang="en-US" sz="1200" dirty="0"/>
              <a:t>Ask questions as the primary conversation driver.</a:t>
            </a:r>
          </a:p>
          <a:p>
            <a:pPr lvl="1">
              <a:spcBef>
                <a:spcPts val="590"/>
              </a:spcBef>
              <a:spcAft>
                <a:spcPts val="590"/>
              </a:spcAft>
            </a:pPr>
            <a:r>
              <a:rPr lang="en-US" sz="1200" dirty="0"/>
              <a:t>Use behavioral anchors to highlight skills that are demonstrated well.</a:t>
            </a:r>
          </a:p>
          <a:p>
            <a:pPr lvl="1">
              <a:spcBef>
                <a:spcPts val="590"/>
              </a:spcBef>
              <a:spcAft>
                <a:spcPts val="590"/>
              </a:spcAft>
            </a:pPr>
            <a:r>
              <a:rPr lang="en-US" sz="1200" dirty="0"/>
              <a:t>Compliment successes frequently.</a:t>
            </a:r>
          </a:p>
          <a:p>
            <a:pPr lvl="1">
              <a:spcBef>
                <a:spcPts val="590"/>
              </a:spcBef>
              <a:spcAft>
                <a:spcPts val="590"/>
              </a:spcAft>
            </a:pPr>
            <a:r>
              <a:rPr lang="en-US" sz="1200" dirty="0"/>
              <a:t>Express confidence in continued skill use. </a:t>
            </a:r>
          </a:p>
          <a:p>
            <a:pPr lvl="1">
              <a:spcBef>
                <a:spcPts val="590"/>
              </a:spcBef>
              <a:spcAft>
                <a:spcPts val="590"/>
              </a:spcAft>
            </a:pPr>
            <a:r>
              <a:rPr lang="en-US" sz="1200" dirty="0"/>
              <a:t>Look for ideas and input from the employee.</a:t>
            </a:r>
          </a:p>
          <a:p>
            <a:pPr lvl="1">
              <a:spcBef>
                <a:spcPts val="590"/>
              </a:spcBef>
              <a:spcAft>
                <a:spcPts val="590"/>
              </a:spcAft>
            </a:pPr>
            <a:r>
              <a:rPr lang="en-US" sz="1200" dirty="0"/>
              <a:t>Make stretch goals that are achievable with manager support.</a:t>
            </a:r>
          </a:p>
          <a:p>
            <a:pPr lvl="1">
              <a:spcBef>
                <a:spcPts val="590"/>
              </a:spcBef>
              <a:spcAft>
                <a:spcPts val="590"/>
              </a:spcAft>
            </a:pPr>
            <a:r>
              <a:rPr lang="en-US" sz="1200" dirty="0"/>
              <a:t>Ensure that coaching is ongoing, not a one-time event</a:t>
            </a:r>
            <a:r>
              <a:rPr lang="en-US" sz="1400" dirty="0"/>
              <a:t>.</a:t>
            </a:r>
          </a:p>
          <a:p>
            <a:pPr lvl="1">
              <a:spcBef>
                <a:spcPts val="590"/>
              </a:spcBef>
              <a:spcAft>
                <a:spcPts val="590"/>
              </a:spcAft>
            </a:pPr>
            <a:endParaRPr lang="en-US" sz="1400" dirty="0"/>
          </a:p>
          <a:p>
            <a:pPr>
              <a:lnSpc>
                <a:spcPct val="100000"/>
              </a:lnSpc>
              <a:spcBef>
                <a:spcPts val="1180"/>
              </a:spcBef>
              <a:spcAft>
                <a:spcPts val="1180"/>
              </a:spcAft>
            </a:pPr>
            <a:r>
              <a:rPr lang="en-US" sz="1400" dirty="0"/>
              <a:t>Using negative language or asking questions that can illicit a negative/defensive response</a:t>
            </a:r>
          </a:p>
          <a:p>
            <a:pPr>
              <a:lnSpc>
                <a:spcPct val="100000"/>
              </a:lnSpc>
              <a:spcBef>
                <a:spcPts val="1180"/>
              </a:spcBef>
              <a:spcAft>
                <a:spcPts val="1180"/>
              </a:spcAft>
            </a:pPr>
            <a:r>
              <a:rPr lang="en-US" sz="1400" dirty="0"/>
              <a:t>Giving the employee a download with no goals and not following up</a:t>
            </a:r>
          </a:p>
          <a:p>
            <a:pPr>
              <a:lnSpc>
                <a:spcPct val="100000"/>
              </a:lnSpc>
              <a:spcBef>
                <a:spcPts val="1180"/>
              </a:spcBef>
              <a:spcAft>
                <a:spcPts val="1180"/>
              </a:spcAft>
            </a:pPr>
            <a:r>
              <a:rPr lang="en-US" sz="1400" dirty="0"/>
              <a:t>Ignoring good behavior</a:t>
            </a:r>
          </a:p>
          <a:p>
            <a:pPr>
              <a:lnSpc>
                <a:spcPct val="100000"/>
              </a:lnSpc>
              <a:spcBef>
                <a:spcPts val="1180"/>
              </a:spcBef>
              <a:spcAft>
                <a:spcPts val="1180"/>
              </a:spcAft>
            </a:pPr>
            <a:r>
              <a:rPr lang="en-US" sz="1400" dirty="0"/>
              <a:t>Focusing solely on numbers rather than behaviors </a:t>
            </a:r>
          </a:p>
          <a:p>
            <a:pPr>
              <a:lnSpc>
                <a:spcPct val="100000"/>
              </a:lnSpc>
              <a:spcBef>
                <a:spcPts val="1180"/>
              </a:spcBef>
              <a:spcAft>
                <a:spcPts val="1180"/>
              </a:spcAft>
            </a:pPr>
            <a:r>
              <a:rPr lang="en-US" sz="1400" dirty="0"/>
              <a:t>If there is an opportunity, don’t “sugar coat” the message.  This could result in the employee not taking your coaching seriously. </a:t>
            </a:r>
            <a:endParaRPr lang="en-US" dirty="0"/>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92</a:t>
            </a:fld>
            <a:endParaRPr lang="en-US"/>
          </a:p>
        </p:txBody>
      </p:sp>
    </p:spTree>
    <p:extLst>
      <p:ext uri="{BB962C8B-B14F-4D97-AF65-F5344CB8AC3E}">
        <p14:creationId xmlns:p14="http://schemas.microsoft.com/office/powerpoint/2010/main" val="3004009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they have shared with each other, bring it back in and ask for a few volunteers who don’t mind sharing with the large group. </a:t>
            </a:r>
          </a:p>
          <a:p>
            <a:endParaRPr lang="en-US" dirty="0"/>
          </a:p>
          <a:p>
            <a:pPr marL="231229" indent="-231229">
              <a:buAutoNum type="arabicPeriod"/>
            </a:pPr>
            <a:r>
              <a:rPr lang="en-US" dirty="0"/>
              <a:t>Jot down on a flip chart or dry erase all of the adjectives that are shared. </a:t>
            </a:r>
          </a:p>
          <a:p>
            <a:pPr marL="231229" indent="-231229">
              <a:buAutoNum type="arabicPeriod"/>
            </a:pPr>
            <a:r>
              <a:rPr lang="en-US" dirty="0"/>
              <a:t>It’s important to call out that these feelings are real and it’s hard to enable an environment of growth if this is our starting point each day for our employees.  </a:t>
            </a:r>
          </a:p>
          <a:p>
            <a:pPr marL="231229" indent="-231229">
              <a:buAutoNum type="arabicPeriod"/>
            </a:pPr>
            <a:r>
              <a:rPr lang="en-US" dirty="0"/>
              <a:t>So let’s think about the people we work with: Click to next slide</a:t>
            </a:r>
          </a:p>
        </p:txBody>
      </p:sp>
      <p:sp>
        <p:nvSpPr>
          <p:cNvPr id="4" name="Slide Number Placeholder 3"/>
          <p:cNvSpPr>
            <a:spLocks noGrp="1"/>
          </p:cNvSpPr>
          <p:nvPr>
            <p:ph type="sldNum" sz="quarter" idx="5"/>
          </p:nvPr>
        </p:nvSpPr>
        <p:spPr/>
        <p:txBody>
          <a:bodyPr/>
          <a:lstStyle/>
          <a:p>
            <a:fld id="{11677140-6CD3-4212-B436-6C650ED10C71}" type="slidenum">
              <a:rPr lang="en-US" smtClean="0"/>
              <a:t>12</a:t>
            </a:fld>
            <a:endParaRPr lang="en-US"/>
          </a:p>
        </p:txBody>
      </p:sp>
    </p:spTree>
    <p:extLst>
      <p:ext uri="{BB962C8B-B14F-4D97-AF65-F5344CB8AC3E}">
        <p14:creationId xmlns:p14="http://schemas.microsoft.com/office/powerpoint/2010/main" val="3964138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teaching leadership:  have them think about the employees who report to them</a:t>
            </a:r>
          </a:p>
          <a:p>
            <a:endParaRPr lang="en-US" b="1" dirty="0"/>
          </a:p>
          <a:p>
            <a:r>
              <a:rPr lang="en-US" b="1" dirty="0"/>
              <a:t>If teaching employees: Have them think about the team they are on today.  If new to that team, think about a team they have been on before.  </a:t>
            </a:r>
          </a:p>
          <a:p>
            <a:endParaRPr lang="en-US" b="1" dirty="0"/>
          </a:p>
          <a:p>
            <a:r>
              <a:rPr lang="en-US" b="1" dirty="0"/>
              <a:t>Questions to consider:  Why do you think the person is feeling excluded?  Is it environment, a diverse difference, </a:t>
            </a:r>
            <a:r>
              <a:rPr lang="en-US" b="1" dirty="0" err="1"/>
              <a:t>etc</a:t>
            </a:r>
            <a:r>
              <a:rPr lang="en-US" b="1" dirty="0"/>
              <a:t>…  What have they done to help breed that exclusion? (Not doing something to help minimize exclusion is also a part of a problem we need to solve).</a:t>
            </a:r>
          </a:p>
          <a:p>
            <a:endParaRPr lang="en-US" b="1" dirty="0"/>
          </a:p>
          <a:p>
            <a:r>
              <a:rPr lang="en-US" b="1" dirty="0"/>
              <a:t>It’s important to call out that we are not necessarily looking for the solve yet, that’s coming up on the next slide.  This slide is intended to have the participants reflect on the current situation and their involvement in creating that environment.  Working on the solution is on the next slide.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13</a:t>
            </a:fld>
            <a:endParaRPr lang="en-US"/>
          </a:p>
        </p:txBody>
      </p:sp>
    </p:spTree>
    <p:extLst>
      <p:ext uri="{BB962C8B-B14F-4D97-AF65-F5344CB8AC3E}">
        <p14:creationId xmlns:p14="http://schemas.microsoft.com/office/powerpoint/2010/main" val="238126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anyone like to take a guess as to how many bias have been discovered and named? </a:t>
            </a:r>
          </a:p>
          <a:p>
            <a:endParaRPr lang="en-US" dirty="0"/>
          </a:p>
          <a:p>
            <a:r>
              <a:rPr lang="en-US" dirty="0"/>
              <a:t>10s? 100s? 1,000s?</a:t>
            </a:r>
          </a:p>
          <a:p>
            <a:endParaRPr lang="en-US" dirty="0"/>
          </a:p>
          <a:p>
            <a:r>
              <a:rPr lang="en-US" dirty="0"/>
              <a:t>*click</a:t>
            </a:r>
          </a:p>
          <a:p>
            <a:r>
              <a:rPr lang="en-US" dirty="0"/>
              <a:t>Over 180 bias are identified, certainly one for every letter of the alphabet and most of them have very straight-forward names.</a:t>
            </a:r>
          </a:p>
          <a:p>
            <a:endParaRPr lang="en-US" dirty="0"/>
          </a:p>
          <a:p>
            <a:r>
              <a:rPr lang="en-US" dirty="0"/>
              <a:t>And by the end of class you will recite and define each Ok? </a:t>
            </a:r>
            <a:r>
              <a:rPr lang="en-US" dirty="0" err="1"/>
              <a:t>Juuust</a:t>
            </a:r>
            <a:r>
              <a:rPr lang="en-US" dirty="0"/>
              <a:t> kidding we’re only going through a handful. But if you felt overwhelmed by that 180 number… you just experienced the Hard-easy bias, which wasn’t one we were going to talk about today but there you go, bonus bias!</a:t>
            </a:r>
          </a:p>
          <a:p>
            <a:endParaRPr lang="en-US" dirty="0"/>
          </a:p>
        </p:txBody>
      </p:sp>
      <p:sp>
        <p:nvSpPr>
          <p:cNvPr id="4" name="Slide Number Placeholder 3"/>
          <p:cNvSpPr>
            <a:spLocks noGrp="1"/>
          </p:cNvSpPr>
          <p:nvPr>
            <p:ph type="sldNum" sz="quarter" idx="5"/>
          </p:nvPr>
        </p:nvSpPr>
        <p:spPr/>
        <p:txBody>
          <a:bodyPr/>
          <a:lstStyle/>
          <a:p>
            <a:fld id="{11677140-6CD3-4212-B436-6C650ED10C71}" type="slidenum">
              <a:rPr lang="en-US" smtClean="0"/>
              <a:t>15</a:t>
            </a:fld>
            <a:endParaRPr lang="en-US"/>
          </a:p>
        </p:txBody>
      </p:sp>
    </p:spTree>
    <p:extLst>
      <p:ext uri="{BB962C8B-B14F-4D97-AF65-F5344CB8AC3E}">
        <p14:creationId xmlns:p14="http://schemas.microsoft.com/office/powerpoint/2010/main" val="19935545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ED224-A84B-8B09-607D-30DBA6C1C3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F72CF8-7C3B-2A95-3246-7B2D6CB789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B441BE-DED8-3EC2-1950-8357D5E0B977}"/>
              </a:ext>
            </a:extLst>
          </p:cNvPr>
          <p:cNvSpPr>
            <a:spLocks noGrp="1"/>
          </p:cNvSpPr>
          <p:nvPr>
            <p:ph type="dt" sz="half" idx="10"/>
          </p:nvPr>
        </p:nvSpPr>
        <p:spPr/>
        <p:txBody>
          <a:bodyPr/>
          <a:lstStyle/>
          <a:p>
            <a:fld id="{B19B28E4-50AF-432B-A288-42FBD9E94A57}" type="datetimeFigureOut">
              <a:rPr lang="en-US" smtClean="0"/>
              <a:t>3/1/2023</a:t>
            </a:fld>
            <a:endParaRPr lang="en-US"/>
          </a:p>
        </p:txBody>
      </p:sp>
      <p:sp>
        <p:nvSpPr>
          <p:cNvPr id="5" name="Footer Placeholder 4">
            <a:extLst>
              <a:ext uri="{FF2B5EF4-FFF2-40B4-BE49-F238E27FC236}">
                <a16:creationId xmlns:a16="http://schemas.microsoft.com/office/drawing/2014/main" id="{6CCBC30B-A2ED-6327-0EF0-71B713A21E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ABD89B-4111-1882-12DC-02E43DABD6AC}"/>
              </a:ext>
            </a:extLst>
          </p:cNvPr>
          <p:cNvSpPr>
            <a:spLocks noGrp="1"/>
          </p:cNvSpPr>
          <p:nvPr>
            <p:ph type="sldNum" sz="quarter" idx="12"/>
          </p:nvPr>
        </p:nvSpPr>
        <p:spPr/>
        <p:txBody>
          <a:bodyPr/>
          <a:lstStyle/>
          <a:p>
            <a:fld id="{459FE242-A72F-4293-913E-2D9E77568DEC}" type="slidenum">
              <a:rPr lang="en-US" smtClean="0"/>
              <a:t>‹#›</a:t>
            </a:fld>
            <a:endParaRPr lang="en-US"/>
          </a:p>
        </p:txBody>
      </p:sp>
      <p:pic>
        <p:nvPicPr>
          <p:cNvPr id="9" name="Picture 8" descr="A picture containing icon&#10;&#10;Description automatically generated">
            <a:extLst>
              <a:ext uri="{FF2B5EF4-FFF2-40B4-BE49-F238E27FC236}">
                <a16:creationId xmlns:a16="http://schemas.microsoft.com/office/drawing/2014/main" id="{F6340B02-214E-1AB0-15B8-026E8E7AB7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1" y="6115050"/>
            <a:ext cx="1562304" cy="666750"/>
          </a:xfrm>
          <a:prstGeom prst="rect">
            <a:avLst/>
          </a:prstGeom>
        </p:spPr>
      </p:pic>
    </p:spTree>
    <p:extLst>
      <p:ext uri="{BB962C8B-B14F-4D97-AF65-F5344CB8AC3E}">
        <p14:creationId xmlns:p14="http://schemas.microsoft.com/office/powerpoint/2010/main" val="1112096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C291B-EFA9-15AF-1AE5-39312BB296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BFB9E3-D048-86C5-706F-C4D55156EB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1C4076-069F-B9B1-92BB-8D326667DB71}"/>
              </a:ext>
            </a:extLst>
          </p:cNvPr>
          <p:cNvSpPr>
            <a:spLocks noGrp="1"/>
          </p:cNvSpPr>
          <p:nvPr>
            <p:ph type="dt" sz="half" idx="10"/>
          </p:nvPr>
        </p:nvSpPr>
        <p:spPr/>
        <p:txBody>
          <a:bodyPr/>
          <a:lstStyle/>
          <a:p>
            <a:fld id="{B19B28E4-50AF-432B-A288-42FBD9E94A57}" type="datetimeFigureOut">
              <a:rPr lang="en-US" smtClean="0"/>
              <a:t>3/1/2023</a:t>
            </a:fld>
            <a:endParaRPr lang="en-US"/>
          </a:p>
        </p:txBody>
      </p:sp>
      <p:sp>
        <p:nvSpPr>
          <p:cNvPr id="5" name="Footer Placeholder 4">
            <a:extLst>
              <a:ext uri="{FF2B5EF4-FFF2-40B4-BE49-F238E27FC236}">
                <a16:creationId xmlns:a16="http://schemas.microsoft.com/office/drawing/2014/main" id="{61616C9B-3F57-BFF6-D296-EA46776C65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DE85F-B80A-3DE6-1EE8-C8CA5E8DDB94}"/>
              </a:ext>
            </a:extLst>
          </p:cNvPr>
          <p:cNvSpPr>
            <a:spLocks noGrp="1"/>
          </p:cNvSpPr>
          <p:nvPr>
            <p:ph type="sldNum" sz="quarter" idx="12"/>
          </p:nvPr>
        </p:nvSpPr>
        <p:spPr/>
        <p:txBody>
          <a:bodyPr/>
          <a:lstStyle/>
          <a:p>
            <a:fld id="{459FE242-A72F-4293-913E-2D9E77568DEC}" type="slidenum">
              <a:rPr lang="en-US" smtClean="0"/>
              <a:t>‹#›</a:t>
            </a:fld>
            <a:endParaRPr lang="en-US"/>
          </a:p>
        </p:txBody>
      </p:sp>
    </p:spTree>
    <p:extLst>
      <p:ext uri="{BB962C8B-B14F-4D97-AF65-F5344CB8AC3E}">
        <p14:creationId xmlns:p14="http://schemas.microsoft.com/office/powerpoint/2010/main" val="409838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E308F0-61A0-9021-9DBE-D7770138C8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653FB0-65AA-C969-5DC4-F536F2E0A3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AD948-3AD9-8981-C6A8-530309906158}"/>
              </a:ext>
            </a:extLst>
          </p:cNvPr>
          <p:cNvSpPr>
            <a:spLocks noGrp="1"/>
          </p:cNvSpPr>
          <p:nvPr>
            <p:ph type="dt" sz="half" idx="10"/>
          </p:nvPr>
        </p:nvSpPr>
        <p:spPr/>
        <p:txBody>
          <a:bodyPr/>
          <a:lstStyle/>
          <a:p>
            <a:fld id="{B19B28E4-50AF-432B-A288-42FBD9E94A57}" type="datetimeFigureOut">
              <a:rPr lang="en-US" smtClean="0"/>
              <a:t>3/1/2023</a:t>
            </a:fld>
            <a:endParaRPr lang="en-US"/>
          </a:p>
        </p:txBody>
      </p:sp>
      <p:sp>
        <p:nvSpPr>
          <p:cNvPr id="5" name="Footer Placeholder 4">
            <a:extLst>
              <a:ext uri="{FF2B5EF4-FFF2-40B4-BE49-F238E27FC236}">
                <a16:creationId xmlns:a16="http://schemas.microsoft.com/office/drawing/2014/main" id="{3383DF66-114D-756B-1F57-357CB3675D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746407-54D1-DCDF-4051-ED164046B117}"/>
              </a:ext>
            </a:extLst>
          </p:cNvPr>
          <p:cNvSpPr>
            <a:spLocks noGrp="1"/>
          </p:cNvSpPr>
          <p:nvPr>
            <p:ph type="sldNum" sz="quarter" idx="12"/>
          </p:nvPr>
        </p:nvSpPr>
        <p:spPr/>
        <p:txBody>
          <a:bodyPr/>
          <a:lstStyle/>
          <a:p>
            <a:fld id="{459FE242-A72F-4293-913E-2D9E77568DEC}" type="slidenum">
              <a:rPr lang="en-US" smtClean="0"/>
              <a:t>‹#›</a:t>
            </a:fld>
            <a:endParaRPr lang="en-US"/>
          </a:p>
        </p:txBody>
      </p:sp>
    </p:spTree>
    <p:extLst>
      <p:ext uri="{BB962C8B-B14F-4D97-AF65-F5344CB8AC3E}">
        <p14:creationId xmlns:p14="http://schemas.microsoft.com/office/powerpoint/2010/main" val="169463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47F0F-031A-2298-9AA8-6143BF8B91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BB5CB3-BC3F-5D33-F9EB-4C4B4589BA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671833-3E0F-2FC5-4056-AED25E85CF12}"/>
              </a:ext>
            </a:extLst>
          </p:cNvPr>
          <p:cNvSpPr>
            <a:spLocks noGrp="1"/>
          </p:cNvSpPr>
          <p:nvPr>
            <p:ph type="dt" sz="half" idx="10"/>
          </p:nvPr>
        </p:nvSpPr>
        <p:spPr/>
        <p:txBody>
          <a:bodyPr/>
          <a:lstStyle/>
          <a:p>
            <a:fld id="{B19B28E4-50AF-432B-A288-42FBD9E94A57}" type="datetimeFigureOut">
              <a:rPr lang="en-US" smtClean="0"/>
              <a:t>3/1/2023</a:t>
            </a:fld>
            <a:endParaRPr lang="en-US"/>
          </a:p>
        </p:txBody>
      </p:sp>
      <p:sp>
        <p:nvSpPr>
          <p:cNvPr id="5" name="Footer Placeholder 4">
            <a:extLst>
              <a:ext uri="{FF2B5EF4-FFF2-40B4-BE49-F238E27FC236}">
                <a16:creationId xmlns:a16="http://schemas.microsoft.com/office/drawing/2014/main" id="{DE1DBEA9-05D8-7313-B628-4319777B06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E5FC99-0147-9959-871E-3B9DA5993CB7}"/>
              </a:ext>
            </a:extLst>
          </p:cNvPr>
          <p:cNvSpPr>
            <a:spLocks noGrp="1"/>
          </p:cNvSpPr>
          <p:nvPr>
            <p:ph type="sldNum" sz="quarter" idx="12"/>
          </p:nvPr>
        </p:nvSpPr>
        <p:spPr/>
        <p:txBody>
          <a:bodyPr/>
          <a:lstStyle/>
          <a:p>
            <a:fld id="{459FE242-A72F-4293-913E-2D9E77568DEC}" type="slidenum">
              <a:rPr lang="en-US" smtClean="0"/>
              <a:t>‹#›</a:t>
            </a:fld>
            <a:endParaRPr lang="en-US"/>
          </a:p>
        </p:txBody>
      </p:sp>
    </p:spTree>
    <p:extLst>
      <p:ext uri="{BB962C8B-B14F-4D97-AF65-F5344CB8AC3E}">
        <p14:creationId xmlns:p14="http://schemas.microsoft.com/office/powerpoint/2010/main" val="2267075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60B9C-C29C-1675-B330-30C90CAB6C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4C6DE2-603E-86A8-77DE-33DCB3AA77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E87AAE-4C8D-02EC-F263-E1369E4C0F23}"/>
              </a:ext>
            </a:extLst>
          </p:cNvPr>
          <p:cNvSpPr>
            <a:spLocks noGrp="1"/>
          </p:cNvSpPr>
          <p:nvPr>
            <p:ph type="dt" sz="half" idx="10"/>
          </p:nvPr>
        </p:nvSpPr>
        <p:spPr/>
        <p:txBody>
          <a:bodyPr/>
          <a:lstStyle/>
          <a:p>
            <a:fld id="{B19B28E4-50AF-432B-A288-42FBD9E94A57}" type="datetimeFigureOut">
              <a:rPr lang="en-US" smtClean="0"/>
              <a:t>3/1/2023</a:t>
            </a:fld>
            <a:endParaRPr lang="en-US"/>
          </a:p>
        </p:txBody>
      </p:sp>
      <p:sp>
        <p:nvSpPr>
          <p:cNvPr id="5" name="Footer Placeholder 4">
            <a:extLst>
              <a:ext uri="{FF2B5EF4-FFF2-40B4-BE49-F238E27FC236}">
                <a16:creationId xmlns:a16="http://schemas.microsoft.com/office/drawing/2014/main" id="{9364B3B4-2E1C-D581-94BB-15F6219FF2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146B0-E317-A4A1-4A82-E3428EF29212}"/>
              </a:ext>
            </a:extLst>
          </p:cNvPr>
          <p:cNvSpPr>
            <a:spLocks noGrp="1"/>
          </p:cNvSpPr>
          <p:nvPr>
            <p:ph type="sldNum" sz="quarter" idx="12"/>
          </p:nvPr>
        </p:nvSpPr>
        <p:spPr/>
        <p:txBody>
          <a:bodyPr/>
          <a:lstStyle/>
          <a:p>
            <a:fld id="{459FE242-A72F-4293-913E-2D9E77568DEC}" type="slidenum">
              <a:rPr lang="en-US" smtClean="0"/>
              <a:t>‹#›</a:t>
            </a:fld>
            <a:endParaRPr lang="en-US"/>
          </a:p>
        </p:txBody>
      </p:sp>
    </p:spTree>
    <p:extLst>
      <p:ext uri="{BB962C8B-B14F-4D97-AF65-F5344CB8AC3E}">
        <p14:creationId xmlns:p14="http://schemas.microsoft.com/office/powerpoint/2010/main" val="1172601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2E6C5-E812-5741-32B4-0814E4C805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48F134-56E1-3D9F-C89E-7C5569F5BA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812ECE-DD65-9B38-8ABF-83149CCF95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6DF5D1-DEE7-CB8C-9692-9DB2A9C43CF2}"/>
              </a:ext>
            </a:extLst>
          </p:cNvPr>
          <p:cNvSpPr>
            <a:spLocks noGrp="1"/>
          </p:cNvSpPr>
          <p:nvPr>
            <p:ph type="dt" sz="half" idx="10"/>
          </p:nvPr>
        </p:nvSpPr>
        <p:spPr/>
        <p:txBody>
          <a:bodyPr/>
          <a:lstStyle/>
          <a:p>
            <a:fld id="{B19B28E4-50AF-432B-A288-42FBD9E94A57}" type="datetimeFigureOut">
              <a:rPr lang="en-US" smtClean="0"/>
              <a:t>3/1/2023</a:t>
            </a:fld>
            <a:endParaRPr lang="en-US"/>
          </a:p>
        </p:txBody>
      </p:sp>
      <p:sp>
        <p:nvSpPr>
          <p:cNvPr id="6" name="Footer Placeholder 5">
            <a:extLst>
              <a:ext uri="{FF2B5EF4-FFF2-40B4-BE49-F238E27FC236}">
                <a16:creationId xmlns:a16="http://schemas.microsoft.com/office/drawing/2014/main" id="{B389B5AA-F42D-624D-B493-1EF626E12A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6151C4-A743-BA58-455E-8DF7346AB355}"/>
              </a:ext>
            </a:extLst>
          </p:cNvPr>
          <p:cNvSpPr>
            <a:spLocks noGrp="1"/>
          </p:cNvSpPr>
          <p:nvPr>
            <p:ph type="sldNum" sz="quarter" idx="12"/>
          </p:nvPr>
        </p:nvSpPr>
        <p:spPr/>
        <p:txBody>
          <a:bodyPr/>
          <a:lstStyle/>
          <a:p>
            <a:fld id="{459FE242-A72F-4293-913E-2D9E77568DEC}" type="slidenum">
              <a:rPr lang="en-US" smtClean="0"/>
              <a:t>‹#›</a:t>
            </a:fld>
            <a:endParaRPr lang="en-US"/>
          </a:p>
        </p:txBody>
      </p:sp>
    </p:spTree>
    <p:extLst>
      <p:ext uri="{BB962C8B-B14F-4D97-AF65-F5344CB8AC3E}">
        <p14:creationId xmlns:p14="http://schemas.microsoft.com/office/powerpoint/2010/main" val="390044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A9BD7-2056-DE8F-4C1D-68E6DABC31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51EBC2-ACAC-7F83-89F6-0117C20CB9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40DEF5-944D-271C-F59D-5B91F05653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B12AF3-97A6-3B86-37A3-4C74B84E0B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A6052C-F265-9F06-24A1-36D7B1D053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8DE435-CD89-502E-7E4C-329DCA9281F4}"/>
              </a:ext>
            </a:extLst>
          </p:cNvPr>
          <p:cNvSpPr>
            <a:spLocks noGrp="1"/>
          </p:cNvSpPr>
          <p:nvPr>
            <p:ph type="dt" sz="half" idx="10"/>
          </p:nvPr>
        </p:nvSpPr>
        <p:spPr/>
        <p:txBody>
          <a:bodyPr/>
          <a:lstStyle/>
          <a:p>
            <a:fld id="{B19B28E4-50AF-432B-A288-42FBD9E94A57}" type="datetimeFigureOut">
              <a:rPr lang="en-US" smtClean="0"/>
              <a:t>3/1/2023</a:t>
            </a:fld>
            <a:endParaRPr lang="en-US"/>
          </a:p>
        </p:txBody>
      </p:sp>
      <p:sp>
        <p:nvSpPr>
          <p:cNvPr id="8" name="Footer Placeholder 7">
            <a:extLst>
              <a:ext uri="{FF2B5EF4-FFF2-40B4-BE49-F238E27FC236}">
                <a16:creationId xmlns:a16="http://schemas.microsoft.com/office/drawing/2014/main" id="{4D54F935-109F-CF85-B3E7-7F6850449D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20C652-D452-A1D3-6CBA-25211EDC8DD5}"/>
              </a:ext>
            </a:extLst>
          </p:cNvPr>
          <p:cNvSpPr>
            <a:spLocks noGrp="1"/>
          </p:cNvSpPr>
          <p:nvPr>
            <p:ph type="sldNum" sz="quarter" idx="12"/>
          </p:nvPr>
        </p:nvSpPr>
        <p:spPr/>
        <p:txBody>
          <a:bodyPr/>
          <a:lstStyle/>
          <a:p>
            <a:fld id="{459FE242-A72F-4293-913E-2D9E77568DEC}" type="slidenum">
              <a:rPr lang="en-US" smtClean="0"/>
              <a:t>‹#›</a:t>
            </a:fld>
            <a:endParaRPr lang="en-US"/>
          </a:p>
        </p:txBody>
      </p:sp>
    </p:spTree>
    <p:extLst>
      <p:ext uri="{BB962C8B-B14F-4D97-AF65-F5344CB8AC3E}">
        <p14:creationId xmlns:p14="http://schemas.microsoft.com/office/powerpoint/2010/main" val="2883040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CB8BD-E430-0EC4-EBC3-D2FF4272AD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857BB4-9916-1522-6EC7-1B68DF80DF48}"/>
              </a:ext>
            </a:extLst>
          </p:cNvPr>
          <p:cNvSpPr>
            <a:spLocks noGrp="1"/>
          </p:cNvSpPr>
          <p:nvPr>
            <p:ph type="dt" sz="half" idx="10"/>
          </p:nvPr>
        </p:nvSpPr>
        <p:spPr/>
        <p:txBody>
          <a:bodyPr/>
          <a:lstStyle/>
          <a:p>
            <a:fld id="{B19B28E4-50AF-432B-A288-42FBD9E94A57}" type="datetimeFigureOut">
              <a:rPr lang="en-US" smtClean="0"/>
              <a:t>3/1/2023</a:t>
            </a:fld>
            <a:endParaRPr lang="en-US"/>
          </a:p>
        </p:txBody>
      </p:sp>
      <p:sp>
        <p:nvSpPr>
          <p:cNvPr id="4" name="Footer Placeholder 3">
            <a:extLst>
              <a:ext uri="{FF2B5EF4-FFF2-40B4-BE49-F238E27FC236}">
                <a16:creationId xmlns:a16="http://schemas.microsoft.com/office/drawing/2014/main" id="{8EE57C92-9DC7-DD47-1BBF-BFFC251B33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BF633A-C6F6-3A61-6DF7-0B9530EF77C1}"/>
              </a:ext>
            </a:extLst>
          </p:cNvPr>
          <p:cNvSpPr>
            <a:spLocks noGrp="1"/>
          </p:cNvSpPr>
          <p:nvPr>
            <p:ph type="sldNum" sz="quarter" idx="12"/>
          </p:nvPr>
        </p:nvSpPr>
        <p:spPr/>
        <p:txBody>
          <a:bodyPr/>
          <a:lstStyle/>
          <a:p>
            <a:fld id="{459FE242-A72F-4293-913E-2D9E77568DEC}" type="slidenum">
              <a:rPr lang="en-US" smtClean="0"/>
              <a:t>‹#›</a:t>
            </a:fld>
            <a:endParaRPr lang="en-US"/>
          </a:p>
        </p:txBody>
      </p:sp>
    </p:spTree>
    <p:extLst>
      <p:ext uri="{BB962C8B-B14F-4D97-AF65-F5344CB8AC3E}">
        <p14:creationId xmlns:p14="http://schemas.microsoft.com/office/powerpoint/2010/main" val="3375854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438219-D3F5-51E9-03FB-2215F91995D9}"/>
              </a:ext>
            </a:extLst>
          </p:cNvPr>
          <p:cNvSpPr>
            <a:spLocks noGrp="1"/>
          </p:cNvSpPr>
          <p:nvPr>
            <p:ph type="dt" sz="half" idx="10"/>
          </p:nvPr>
        </p:nvSpPr>
        <p:spPr/>
        <p:txBody>
          <a:bodyPr/>
          <a:lstStyle/>
          <a:p>
            <a:fld id="{B19B28E4-50AF-432B-A288-42FBD9E94A57}" type="datetimeFigureOut">
              <a:rPr lang="en-US" smtClean="0"/>
              <a:t>3/1/2023</a:t>
            </a:fld>
            <a:endParaRPr lang="en-US"/>
          </a:p>
        </p:txBody>
      </p:sp>
      <p:sp>
        <p:nvSpPr>
          <p:cNvPr id="3" name="Footer Placeholder 2">
            <a:extLst>
              <a:ext uri="{FF2B5EF4-FFF2-40B4-BE49-F238E27FC236}">
                <a16:creationId xmlns:a16="http://schemas.microsoft.com/office/drawing/2014/main" id="{6B1FCE24-C537-3C3E-F4AD-BCED607ABA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722EC8-BF3B-2443-2B22-DEC710440B4C}"/>
              </a:ext>
            </a:extLst>
          </p:cNvPr>
          <p:cNvSpPr>
            <a:spLocks noGrp="1"/>
          </p:cNvSpPr>
          <p:nvPr>
            <p:ph type="sldNum" sz="quarter" idx="12"/>
          </p:nvPr>
        </p:nvSpPr>
        <p:spPr/>
        <p:txBody>
          <a:bodyPr/>
          <a:lstStyle/>
          <a:p>
            <a:fld id="{459FE242-A72F-4293-913E-2D9E77568DEC}" type="slidenum">
              <a:rPr lang="en-US" smtClean="0"/>
              <a:t>‹#›</a:t>
            </a:fld>
            <a:endParaRPr lang="en-US"/>
          </a:p>
        </p:txBody>
      </p:sp>
    </p:spTree>
    <p:extLst>
      <p:ext uri="{BB962C8B-B14F-4D97-AF65-F5344CB8AC3E}">
        <p14:creationId xmlns:p14="http://schemas.microsoft.com/office/powerpoint/2010/main" val="2569346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683A2-2019-FAC4-D30E-63DCB6F6F9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172BBB-D417-07F2-6974-C41C60D685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0C225D-AB10-93A8-7767-30C26A9162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46A7F6-9ABD-B115-5D79-14554736082D}"/>
              </a:ext>
            </a:extLst>
          </p:cNvPr>
          <p:cNvSpPr>
            <a:spLocks noGrp="1"/>
          </p:cNvSpPr>
          <p:nvPr>
            <p:ph type="dt" sz="half" idx="10"/>
          </p:nvPr>
        </p:nvSpPr>
        <p:spPr/>
        <p:txBody>
          <a:bodyPr/>
          <a:lstStyle/>
          <a:p>
            <a:fld id="{B19B28E4-50AF-432B-A288-42FBD9E94A57}" type="datetimeFigureOut">
              <a:rPr lang="en-US" smtClean="0"/>
              <a:t>3/1/2023</a:t>
            </a:fld>
            <a:endParaRPr lang="en-US"/>
          </a:p>
        </p:txBody>
      </p:sp>
      <p:sp>
        <p:nvSpPr>
          <p:cNvPr id="6" name="Footer Placeholder 5">
            <a:extLst>
              <a:ext uri="{FF2B5EF4-FFF2-40B4-BE49-F238E27FC236}">
                <a16:creationId xmlns:a16="http://schemas.microsoft.com/office/drawing/2014/main" id="{4057CE23-CAEF-D07C-FB19-CF3747DADB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D58FF3-8858-CBE6-485F-EB30FBD4944A}"/>
              </a:ext>
            </a:extLst>
          </p:cNvPr>
          <p:cNvSpPr>
            <a:spLocks noGrp="1"/>
          </p:cNvSpPr>
          <p:nvPr>
            <p:ph type="sldNum" sz="quarter" idx="12"/>
          </p:nvPr>
        </p:nvSpPr>
        <p:spPr/>
        <p:txBody>
          <a:bodyPr/>
          <a:lstStyle/>
          <a:p>
            <a:fld id="{459FE242-A72F-4293-913E-2D9E77568DEC}" type="slidenum">
              <a:rPr lang="en-US" smtClean="0"/>
              <a:t>‹#›</a:t>
            </a:fld>
            <a:endParaRPr lang="en-US"/>
          </a:p>
        </p:txBody>
      </p:sp>
    </p:spTree>
    <p:extLst>
      <p:ext uri="{BB962C8B-B14F-4D97-AF65-F5344CB8AC3E}">
        <p14:creationId xmlns:p14="http://schemas.microsoft.com/office/powerpoint/2010/main" val="2990707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2DD35-C58D-C578-CAFB-D34DF42656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619FEC-5652-1464-42AF-C6EF5FFDBA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003BC6-4B7A-DC06-DD4B-D9AAEB14AE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54AE30-BF3A-E215-765E-A21C00C1B8F4}"/>
              </a:ext>
            </a:extLst>
          </p:cNvPr>
          <p:cNvSpPr>
            <a:spLocks noGrp="1"/>
          </p:cNvSpPr>
          <p:nvPr>
            <p:ph type="dt" sz="half" idx="10"/>
          </p:nvPr>
        </p:nvSpPr>
        <p:spPr/>
        <p:txBody>
          <a:bodyPr/>
          <a:lstStyle/>
          <a:p>
            <a:fld id="{B19B28E4-50AF-432B-A288-42FBD9E94A57}" type="datetimeFigureOut">
              <a:rPr lang="en-US" smtClean="0"/>
              <a:t>3/1/2023</a:t>
            </a:fld>
            <a:endParaRPr lang="en-US"/>
          </a:p>
        </p:txBody>
      </p:sp>
      <p:sp>
        <p:nvSpPr>
          <p:cNvPr id="6" name="Footer Placeholder 5">
            <a:extLst>
              <a:ext uri="{FF2B5EF4-FFF2-40B4-BE49-F238E27FC236}">
                <a16:creationId xmlns:a16="http://schemas.microsoft.com/office/drawing/2014/main" id="{73DACACE-9452-B7F8-7B64-0513C7DB54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585654-598E-D8F2-55A9-C3849147BB37}"/>
              </a:ext>
            </a:extLst>
          </p:cNvPr>
          <p:cNvSpPr>
            <a:spLocks noGrp="1"/>
          </p:cNvSpPr>
          <p:nvPr>
            <p:ph type="sldNum" sz="quarter" idx="12"/>
          </p:nvPr>
        </p:nvSpPr>
        <p:spPr/>
        <p:txBody>
          <a:bodyPr/>
          <a:lstStyle/>
          <a:p>
            <a:fld id="{459FE242-A72F-4293-913E-2D9E77568DEC}" type="slidenum">
              <a:rPr lang="en-US" smtClean="0"/>
              <a:t>‹#›</a:t>
            </a:fld>
            <a:endParaRPr lang="en-US"/>
          </a:p>
        </p:txBody>
      </p:sp>
    </p:spTree>
    <p:extLst>
      <p:ext uri="{BB962C8B-B14F-4D97-AF65-F5344CB8AC3E}">
        <p14:creationId xmlns:p14="http://schemas.microsoft.com/office/powerpoint/2010/main" val="3462171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4F7DAE-ACC3-742A-F318-F4686B852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14B053-2C20-EEF9-F8FD-E82113F19B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3DB0CA-9B06-700C-15BE-B5AE66B561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B28E4-50AF-432B-A288-42FBD9E94A57}" type="datetimeFigureOut">
              <a:rPr lang="en-US" smtClean="0"/>
              <a:t>3/1/2023</a:t>
            </a:fld>
            <a:endParaRPr lang="en-US"/>
          </a:p>
        </p:txBody>
      </p:sp>
      <p:sp>
        <p:nvSpPr>
          <p:cNvPr id="5" name="Footer Placeholder 4">
            <a:extLst>
              <a:ext uri="{FF2B5EF4-FFF2-40B4-BE49-F238E27FC236}">
                <a16:creationId xmlns:a16="http://schemas.microsoft.com/office/drawing/2014/main" id="{08B0655A-B195-25BD-1BEB-3F1B6CE8CB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9F4973-0BFE-9E81-E07F-A80122DFBB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9FE242-A72F-4293-913E-2D9E77568DEC}" type="slidenum">
              <a:rPr lang="en-US" smtClean="0"/>
              <a:t>‹#›</a:t>
            </a:fld>
            <a:endParaRPr lang="en-US"/>
          </a:p>
        </p:txBody>
      </p:sp>
    </p:spTree>
    <p:extLst>
      <p:ext uri="{BB962C8B-B14F-4D97-AF65-F5344CB8AC3E}">
        <p14:creationId xmlns:p14="http://schemas.microsoft.com/office/powerpoint/2010/main" val="1739857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AD6A6-2A67-3D68-08CA-2F82A8BA23CE}"/>
              </a:ext>
            </a:extLst>
          </p:cNvPr>
          <p:cNvSpPr>
            <a:spLocks noGrp="1"/>
          </p:cNvSpPr>
          <p:nvPr>
            <p:ph type="ctrTitle"/>
          </p:nvPr>
        </p:nvSpPr>
        <p:spPr/>
        <p:txBody>
          <a:bodyPr/>
          <a:lstStyle/>
          <a:p>
            <a:r>
              <a:rPr lang="en-US" dirty="0"/>
              <a:t>Diversity, Equity, and Inclusion	</a:t>
            </a:r>
          </a:p>
        </p:txBody>
      </p:sp>
      <p:sp>
        <p:nvSpPr>
          <p:cNvPr id="3" name="Subtitle 2">
            <a:extLst>
              <a:ext uri="{FF2B5EF4-FFF2-40B4-BE49-F238E27FC236}">
                <a16:creationId xmlns:a16="http://schemas.microsoft.com/office/drawing/2014/main" id="{AC7E3C81-3EF2-8109-518E-BCC8EA1FD1D5}"/>
              </a:ext>
            </a:extLst>
          </p:cNvPr>
          <p:cNvSpPr>
            <a:spLocks noGrp="1"/>
          </p:cNvSpPr>
          <p:nvPr>
            <p:ph type="subTitle" idx="1"/>
          </p:nvPr>
        </p:nvSpPr>
        <p:spPr/>
        <p:txBody>
          <a:bodyPr/>
          <a:lstStyle/>
          <a:p>
            <a:r>
              <a:rPr lang="en-US" dirty="0"/>
              <a:t>Focus on the science</a:t>
            </a:r>
          </a:p>
        </p:txBody>
      </p:sp>
    </p:spTree>
    <p:extLst>
      <p:ext uri="{BB962C8B-B14F-4D97-AF65-F5344CB8AC3E}">
        <p14:creationId xmlns:p14="http://schemas.microsoft.com/office/powerpoint/2010/main" val="1120515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98CFC-2E73-04F6-60A3-A2373D792EDA}"/>
              </a:ext>
            </a:extLst>
          </p:cNvPr>
          <p:cNvSpPr>
            <a:spLocks noGrp="1"/>
          </p:cNvSpPr>
          <p:nvPr>
            <p:ph type="title"/>
          </p:nvPr>
        </p:nvSpPr>
        <p:spPr/>
        <p:txBody>
          <a:bodyPr/>
          <a:lstStyle/>
          <a:p>
            <a:r>
              <a:rPr lang="en-US" dirty="0"/>
              <a:t>Oh and by the way… DEI is profitable!</a:t>
            </a:r>
          </a:p>
        </p:txBody>
      </p:sp>
      <p:sp>
        <p:nvSpPr>
          <p:cNvPr id="3" name="Content Placeholder 2">
            <a:extLst>
              <a:ext uri="{FF2B5EF4-FFF2-40B4-BE49-F238E27FC236}">
                <a16:creationId xmlns:a16="http://schemas.microsoft.com/office/drawing/2014/main" id="{CD50F225-E72B-9880-65B5-F3FC2B7E9678}"/>
              </a:ext>
            </a:extLst>
          </p:cNvPr>
          <p:cNvSpPr>
            <a:spLocks noGrp="1"/>
          </p:cNvSpPr>
          <p:nvPr>
            <p:ph idx="1"/>
          </p:nvPr>
        </p:nvSpPr>
        <p:spPr/>
        <p:txBody>
          <a:bodyPr>
            <a:normAutofit fontScale="92500" lnSpcReduction="10000"/>
          </a:bodyPr>
          <a:lstStyle/>
          <a:p>
            <a:pPr marL="0" marR="0" lvl="0" indent="0" algn="l" defTabSz="914011" rtl="0" eaLnBrk="1" fontAlgn="auto" latinLnBrk="0" hangingPunct="1">
              <a:lnSpc>
                <a:spcPct val="100000"/>
              </a:lnSpc>
              <a:spcBef>
                <a:spcPts val="0"/>
              </a:spcBef>
              <a:spcAft>
                <a:spcPts val="0"/>
              </a:spcAft>
              <a:buClr>
                <a:srgbClr val="F07F09"/>
              </a:buClr>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Organizations with more racial and gender diversity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bring in more sales revenue, more customers and higher profits </a:t>
            </a:r>
          </a:p>
          <a:p>
            <a:pPr marL="0" marR="0" lvl="0" indent="0" algn="l" defTabSz="914011" rtl="0" eaLnBrk="1" fontAlgn="auto" latinLnBrk="0" hangingPunct="1">
              <a:lnSpc>
                <a:spcPct val="100000"/>
              </a:lnSpc>
              <a:spcBef>
                <a:spcPts val="0"/>
              </a:spcBef>
              <a:spcAft>
                <a:spcPts val="0"/>
              </a:spcAft>
              <a:buClr>
                <a:srgbClr val="F07F09"/>
              </a:buClr>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McKinsey &amp; Co, 2017</a:t>
            </a:r>
          </a:p>
          <a:p>
            <a:pPr marL="0" marR="0" lvl="0" indent="0" algn="l" defTabSz="914011" rtl="0" eaLnBrk="1" fontAlgn="auto" latinLnBrk="0" hangingPunct="1">
              <a:lnSpc>
                <a:spcPct val="100000"/>
              </a:lnSpc>
              <a:spcBef>
                <a:spcPts val="0"/>
              </a:spcBef>
              <a:spcAft>
                <a:spcPts val="0"/>
              </a:spcAft>
              <a:buClr>
                <a:srgbClr val="F07F09"/>
              </a:buClr>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Companies that embrace diversity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gain higher market share and a competitive edge in accessing new markets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a ‘diversity dividend’ </a:t>
            </a:r>
          </a:p>
          <a:p>
            <a:pPr marL="0" marR="0" lvl="0" indent="0" algn="l" defTabSz="914011" rtl="0" eaLnBrk="1" fontAlgn="auto" latinLnBrk="0" hangingPunct="1">
              <a:lnSpc>
                <a:spcPct val="100000"/>
              </a:lnSpc>
              <a:spcBef>
                <a:spcPts val="0"/>
              </a:spcBef>
              <a:spcAft>
                <a:spcPts val="0"/>
              </a:spcAft>
              <a:buClr>
                <a:srgbClr val="F07F09"/>
              </a:buClr>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Center for Talent Innovation (CTI)</a:t>
            </a:r>
          </a:p>
          <a:p>
            <a:pPr marL="0" marR="0" lvl="0" indent="0" algn="l" defTabSz="914011" rtl="0" eaLnBrk="1" fontAlgn="auto" latinLnBrk="0" hangingPunct="1">
              <a:lnSpc>
                <a:spcPct val="100000"/>
              </a:lnSpc>
              <a:spcBef>
                <a:spcPts val="0"/>
              </a:spcBef>
              <a:spcAft>
                <a:spcPts val="0"/>
              </a:spcAft>
              <a:buClr>
                <a:srgbClr val="F07F09"/>
              </a:buClr>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Companies with leaders who are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culturally and stylistically diverse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are 45% more likely to report that their firm’s market share grew over the previous year and 70% likelier to report that the firm captured a new market     </a:t>
            </a:r>
          </a:p>
          <a:p>
            <a:pPr marL="0" marR="0" lvl="0" indent="0" algn="l" defTabSz="914011" rtl="0" eaLnBrk="1" fontAlgn="auto" latinLnBrk="0" hangingPunct="1">
              <a:lnSpc>
                <a:spcPct val="100000"/>
              </a:lnSpc>
              <a:spcBef>
                <a:spcPts val="0"/>
              </a:spcBef>
              <a:spcAft>
                <a:spcPts val="0"/>
              </a:spcAft>
              <a:buClr>
                <a:srgbClr val="F07F09"/>
              </a:buClr>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Harvard Business Review</a:t>
            </a:r>
          </a:p>
          <a:p>
            <a:pPr marL="0" marR="0" lvl="0" indent="0" algn="l" defTabSz="914011" rtl="0" eaLnBrk="1" fontAlgn="auto" latinLnBrk="0" hangingPunct="1">
              <a:lnSpc>
                <a:spcPct val="100000"/>
              </a:lnSpc>
              <a:spcBef>
                <a:spcPts val="0"/>
              </a:spcBef>
              <a:spcAft>
                <a:spcPts val="0"/>
              </a:spcAft>
              <a:buClr>
                <a:srgbClr val="F07F09"/>
              </a:buClr>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85% of surveyed companies with over $500 million in revenue either agreed, or strongly agreed that "a diverse and inclusive workforce is crucial to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encouraging different perspectives and ideas that drive innovation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011" rtl="0" eaLnBrk="1" fontAlgn="auto" latinLnBrk="0" hangingPunct="1">
              <a:lnSpc>
                <a:spcPct val="100000"/>
              </a:lnSpc>
              <a:spcBef>
                <a:spcPts val="0"/>
              </a:spcBef>
              <a:spcAft>
                <a:spcPts val="0"/>
              </a:spcAft>
              <a:buClr>
                <a:srgbClr val="F07F09"/>
              </a:buClr>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Forbes Insights </a:t>
            </a:r>
          </a:p>
          <a:p>
            <a:endParaRPr lang="en-US" dirty="0"/>
          </a:p>
        </p:txBody>
      </p:sp>
    </p:spTree>
    <p:extLst>
      <p:ext uri="{BB962C8B-B14F-4D97-AF65-F5344CB8AC3E}">
        <p14:creationId xmlns:p14="http://schemas.microsoft.com/office/powerpoint/2010/main" val="2297001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08BAFE-5064-1A84-E9B8-9E3BAB7EDBF4}"/>
              </a:ext>
            </a:extLst>
          </p:cNvPr>
          <p:cNvSpPr>
            <a:spLocks noGrp="1"/>
          </p:cNvSpPr>
          <p:nvPr>
            <p:ph type="title"/>
          </p:nvPr>
        </p:nvSpPr>
        <p:spPr/>
        <p:txBody>
          <a:bodyPr/>
          <a:lstStyle/>
          <a:p>
            <a:r>
              <a:rPr lang="en-US" dirty="0"/>
              <a:t>What is exclusion?</a:t>
            </a:r>
          </a:p>
        </p:txBody>
      </p:sp>
    </p:spTree>
    <p:extLst>
      <p:ext uri="{BB962C8B-B14F-4D97-AF65-F5344CB8AC3E}">
        <p14:creationId xmlns:p14="http://schemas.microsoft.com/office/powerpoint/2010/main" val="1816423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A13D40-F0B9-EED4-8130-56C0ADF7FF5E}"/>
              </a:ext>
            </a:extLst>
          </p:cNvPr>
          <p:cNvSpPr>
            <a:spLocks noGrp="1"/>
          </p:cNvSpPr>
          <p:nvPr>
            <p:ph type="title"/>
          </p:nvPr>
        </p:nvSpPr>
        <p:spPr/>
        <p:txBody>
          <a:bodyPr/>
          <a:lstStyle/>
          <a:p>
            <a:r>
              <a:rPr lang="en-US" dirty="0"/>
              <a:t>The Impact of Exclusion</a:t>
            </a:r>
          </a:p>
        </p:txBody>
      </p:sp>
      <p:sp>
        <p:nvSpPr>
          <p:cNvPr id="6" name="Content Placeholder 5">
            <a:extLst>
              <a:ext uri="{FF2B5EF4-FFF2-40B4-BE49-F238E27FC236}">
                <a16:creationId xmlns:a16="http://schemas.microsoft.com/office/drawing/2014/main" id="{FCC6A0AE-F5BB-1BD5-6215-B233E97FD480}"/>
              </a:ext>
            </a:extLst>
          </p:cNvPr>
          <p:cNvSpPr>
            <a:spLocks noGrp="1"/>
          </p:cNvSpPr>
          <p:nvPr>
            <p:ph idx="1"/>
          </p:nvPr>
        </p:nvSpPr>
        <p:spPr/>
        <p:txBody>
          <a:bodyPr/>
          <a:lstStyle/>
          <a:p>
            <a:pPr marL="0" indent="0">
              <a:buNone/>
            </a:pPr>
            <a:r>
              <a:rPr lang="en-US" dirty="0"/>
              <a:t>Personal or professional:</a:t>
            </a:r>
          </a:p>
          <a:p>
            <a:pPr marL="0" indent="0">
              <a:buNone/>
            </a:pPr>
            <a:r>
              <a:rPr lang="en-US" dirty="0"/>
              <a:t>Share a story of a time you felt excluded</a:t>
            </a:r>
          </a:p>
          <a:p>
            <a:pPr marL="0" indent="0">
              <a:buNone/>
            </a:pPr>
            <a:r>
              <a:rPr lang="en-US" dirty="0"/>
              <a:t>Jot down 2-3 adjectives on how you felt at that time</a:t>
            </a:r>
          </a:p>
        </p:txBody>
      </p:sp>
    </p:spTree>
    <p:extLst>
      <p:ext uri="{BB962C8B-B14F-4D97-AF65-F5344CB8AC3E}">
        <p14:creationId xmlns:p14="http://schemas.microsoft.com/office/powerpoint/2010/main" val="1299869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8F637-730D-1D10-CCB0-528AB6A56D7D}"/>
              </a:ext>
            </a:extLst>
          </p:cNvPr>
          <p:cNvSpPr>
            <a:spLocks noGrp="1"/>
          </p:cNvSpPr>
          <p:nvPr>
            <p:ph type="title"/>
          </p:nvPr>
        </p:nvSpPr>
        <p:spPr/>
        <p:txBody>
          <a:bodyPr/>
          <a:lstStyle/>
          <a:p>
            <a:r>
              <a:rPr lang="en-US" dirty="0"/>
              <a:t>Is there someone who is being excluded?</a:t>
            </a:r>
          </a:p>
        </p:txBody>
      </p:sp>
    </p:spTree>
    <p:extLst>
      <p:ext uri="{BB962C8B-B14F-4D97-AF65-F5344CB8AC3E}">
        <p14:creationId xmlns:p14="http://schemas.microsoft.com/office/powerpoint/2010/main" val="3353334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264A5B-CB48-69E9-8E56-4C46C2C05B05}"/>
              </a:ext>
            </a:extLst>
          </p:cNvPr>
          <p:cNvSpPr>
            <a:spLocks noGrp="1"/>
          </p:cNvSpPr>
          <p:nvPr>
            <p:ph type="title"/>
          </p:nvPr>
        </p:nvSpPr>
        <p:spPr/>
        <p:txBody>
          <a:bodyPr/>
          <a:lstStyle/>
          <a:p>
            <a:r>
              <a:rPr lang="en-US" dirty="0"/>
              <a:t>Bias and the road to inclusion</a:t>
            </a:r>
          </a:p>
        </p:txBody>
      </p:sp>
      <p:sp>
        <p:nvSpPr>
          <p:cNvPr id="4" name="Text Placeholder 3">
            <a:extLst>
              <a:ext uri="{FF2B5EF4-FFF2-40B4-BE49-F238E27FC236}">
                <a16:creationId xmlns:a16="http://schemas.microsoft.com/office/drawing/2014/main" id="{064FAF90-8BEC-7864-5C31-A231578DB24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48441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8699BE-0B1B-BD04-20A3-D151E5FC5C3F}"/>
              </a:ext>
            </a:extLst>
          </p:cNvPr>
          <p:cNvSpPr>
            <a:spLocks noGrp="1"/>
          </p:cNvSpPr>
          <p:nvPr>
            <p:ph type="title"/>
          </p:nvPr>
        </p:nvSpPr>
        <p:spPr/>
        <p:txBody>
          <a:bodyPr/>
          <a:lstStyle/>
          <a:p>
            <a:r>
              <a:rPr lang="en-US" dirty="0"/>
              <a:t>There are over 180 types of bias!</a:t>
            </a:r>
          </a:p>
        </p:txBody>
      </p:sp>
    </p:spTree>
    <p:extLst>
      <p:ext uri="{BB962C8B-B14F-4D97-AF65-F5344CB8AC3E}">
        <p14:creationId xmlns:p14="http://schemas.microsoft.com/office/powerpoint/2010/main" val="2619916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6E9AD4-D097-7BF5-9C8F-EF1010EAA1DA}"/>
              </a:ext>
            </a:extLst>
          </p:cNvPr>
          <p:cNvSpPr>
            <a:spLocks noGrp="1"/>
          </p:cNvSpPr>
          <p:nvPr>
            <p:ph type="title"/>
          </p:nvPr>
        </p:nvSpPr>
        <p:spPr/>
        <p:txBody>
          <a:bodyPr/>
          <a:lstStyle/>
          <a:p>
            <a:r>
              <a:rPr lang="en-US" dirty="0"/>
              <a:t>How would you define the following?</a:t>
            </a:r>
          </a:p>
        </p:txBody>
      </p:sp>
      <p:sp>
        <p:nvSpPr>
          <p:cNvPr id="4" name="Content Placeholder 3">
            <a:extLst>
              <a:ext uri="{FF2B5EF4-FFF2-40B4-BE49-F238E27FC236}">
                <a16:creationId xmlns:a16="http://schemas.microsoft.com/office/drawing/2014/main" id="{8BE444E2-089F-9C22-FE5E-0FF33798318A}"/>
              </a:ext>
            </a:extLst>
          </p:cNvPr>
          <p:cNvSpPr>
            <a:spLocks noGrp="1"/>
          </p:cNvSpPr>
          <p:nvPr>
            <p:ph sz="half" idx="1"/>
          </p:nvPr>
        </p:nvSpPr>
        <p:spPr/>
        <p:txBody>
          <a:bodyPr/>
          <a:lstStyle/>
          <a:p>
            <a:r>
              <a:rPr lang="en-US" dirty="0"/>
              <a:t>Conscious</a:t>
            </a:r>
          </a:p>
        </p:txBody>
      </p:sp>
      <p:sp>
        <p:nvSpPr>
          <p:cNvPr id="5" name="Content Placeholder 4">
            <a:extLst>
              <a:ext uri="{FF2B5EF4-FFF2-40B4-BE49-F238E27FC236}">
                <a16:creationId xmlns:a16="http://schemas.microsoft.com/office/drawing/2014/main" id="{739C3A47-F6B9-6BF3-ABD8-74853F8AD775}"/>
              </a:ext>
            </a:extLst>
          </p:cNvPr>
          <p:cNvSpPr>
            <a:spLocks noGrp="1"/>
          </p:cNvSpPr>
          <p:nvPr>
            <p:ph sz="half" idx="2"/>
          </p:nvPr>
        </p:nvSpPr>
        <p:spPr/>
        <p:txBody>
          <a:bodyPr/>
          <a:lstStyle/>
          <a:p>
            <a:r>
              <a:rPr lang="en-US" dirty="0"/>
              <a:t>Unconscious</a:t>
            </a:r>
          </a:p>
        </p:txBody>
      </p:sp>
    </p:spTree>
    <p:extLst>
      <p:ext uri="{BB962C8B-B14F-4D97-AF65-F5344CB8AC3E}">
        <p14:creationId xmlns:p14="http://schemas.microsoft.com/office/powerpoint/2010/main" val="2835199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CB8F0C-2545-86F5-922D-F7C354AFFECC}"/>
              </a:ext>
            </a:extLst>
          </p:cNvPr>
          <p:cNvSpPr>
            <a:spLocks noGrp="1"/>
          </p:cNvSpPr>
          <p:nvPr>
            <p:ph type="title"/>
          </p:nvPr>
        </p:nvSpPr>
        <p:spPr/>
        <p:txBody>
          <a:bodyPr/>
          <a:lstStyle/>
          <a:p>
            <a:r>
              <a:rPr lang="en-US" dirty="0"/>
              <a:t>SEEDS</a:t>
            </a:r>
          </a:p>
        </p:txBody>
      </p:sp>
      <p:graphicFrame>
        <p:nvGraphicFramePr>
          <p:cNvPr id="7" name="Table 7">
            <a:extLst>
              <a:ext uri="{FF2B5EF4-FFF2-40B4-BE49-F238E27FC236}">
                <a16:creationId xmlns:a16="http://schemas.microsoft.com/office/drawing/2014/main" id="{B49382F5-A9AA-37CC-DEBC-CC8116597DB5}"/>
              </a:ext>
            </a:extLst>
          </p:cNvPr>
          <p:cNvGraphicFramePr>
            <a:graphicFrameLocks noGrp="1"/>
          </p:cNvGraphicFramePr>
          <p:nvPr>
            <p:ph idx="1"/>
            <p:extLst>
              <p:ext uri="{D42A27DB-BD31-4B8C-83A1-F6EECF244321}">
                <p14:modId xmlns:p14="http://schemas.microsoft.com/office/powerpoint/2010/main" val="4264761214"/>
              </p:ext>
            </p:extLst>
          </p:nvPr>
        </p:nvGraphicFramePr>
        <p:xfrm>
          <a:off x="838200" y="1825625"/>
          <a:ext cx="10515600" cy="128524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4106971059"/>
                    </a:ext>
                  </a:extLst>
                </a:gridCol>
                <a:gridCol w="2103120">
                  <a:extLst>
                    <a:ext uri="{9D8B030D-6E8A-4147-A177-3AD203B41FA5}">
                      <a16:colId xmlns:a16="http://schemas.microsoft.com/office/drawing/2014/main" val="3523092055"/>
                    </a:ext>
                  </a:extLst>
                </a:gridCol>
                <a:gridCol w="2103120">
                  <a:extLst>
                    <a:ext uri="{9D8B030D-6E8A-4147-A177-3AD203B41FA5}">
                      <a16:colId xmlns:a16="http://schemas.microsoft.com/office/drawing/2014/main" val="1557390950"/>
                    </a:ext>
                  </a:extLst>
                </a:gridCol>
                <a:gridCol w="2103120">
                  <a:extLst>
                    <a:ext uri="{9D8B030D-6E8A-4147-A177-3AD203B41FA5}">
                      <a16:colId xmlns:a16="http://schemas.microsoft.com/office/drawing/2014/main" val="698965720"/>
                    </a:ext>
                  </a:extLst>
                </a:gridCol>
                <a:gridCol w="2103120">
                  <a:extLst>
                    <a:ext uri="{9D8B030D-6E8A-4147-A177-3AD203B41FA5}">
                      <a16:colId xmlns:a16="http://schemas.microsoft.com/office/drawing/2014/main" val="1339819344"/>
                    </a:ext>
                  </a:extLst>
                </a:gridCol>
              </a:tblGrid>
              <a:tr h="370840">
                <a:tc>
                  <a:txBody>
                    <a:bodyPr/>
                    <a:lstStyle/>
                    <a:p>
                      <a:r>
                        <a:rPr lang="en-US" dirty="0"/>
                        <a:t>Safety Bias</a:t>
                      </a:r>
                    </a:p>
                  </a:txBody>
                  <a:tcPr/>
                </a:tc>
                <a:tc>
                  <a:txBody>
                    <a:bodyPr/>
                    <a:lstStyle/>
                    <a:p>
                      <a:r>
                        <a:rPr lang="en-US" dirty="0"/>
                        <a:t>Expedience Bias</a:t>
                      </a:r>
                    </a:p>
                  </a:txBody>
                  <a:tcPr/>
                </a:tc>
                <a:tc>
                  <a:txBody>
                    <a:bodyPr/>
                    <a:lstStyle/>
                    <a:p>
                      <a:r>
                        <a:rPr lang="en-US" dirty="0"/>
                        <a:t>Experience Bias</a:t>
                      </a:r>
                    </a:p>
                  </a:txBody>
                  <a:tcPr/>
                </a:tc>
                <a:tc>
                  <a:txBody>
                    <a:bodyPr/>
                    <a:lstStyle/>
                    <a:p>
                      <a:r>
                        <a:rPr lang="en-US" dirty="0"/>
                        <a:t>Distance Bias</a:t>
                      </a:r>
                    </a:p>
                  </a:txBody>
                  <a:tcPr/>
                </a:tc>
                <a:tc>
                  <a:txBody>
                    <a:bodyPr/>
                    <a:lstStyle/>
                    <a:p>
                      <a:r>
                        <a:rPr lang="en-US" dirty="0"/>
                        <a:t>Similarity Bias</a:t>
                      </a:r>
                    </a:p>
                  </a:txBody>
                  <a:tcPr/>
                </a:tc>
                <a:extLst>
                  <a:ext uri="{0D108BD9-81ED-4DB2-BD59-A6C34878D82A}">
                    <a16:rowId xmlns:a16="http://schemas.microsoft.com/office/drawing/2014/main" val="743659523"/>
                  </a:ext>
                </a:extLst>
              </a:tr>
              <a:tr h="370840">
                <a:tc>
                  <a:txBody>
                    <a:bodyPr/>
                    <a:lstStyle/>
                    <a:p>
                      <a:r>
                        <a:rPr lang="en-US" dirty="0"/>
                        <a:t>We protect against loss more than we seek out gain</a:t>
                      </a:r>
                    </a:p>
                  </a:txBody>
                  <a:tcPr/>
                </a:tc>
                <a:tc>
                  <a:txBody>
                    <a:bodyPr/>
                    <a:lstStyle/>
                    <a:p>
                      <a:r>
                        <a:rPr lang="en-US" dirty="0"/>
                        <a:t>We prefer to act quickly rather than take our time</a:t>
                      </a:r>
                    </a:p>
                  </a:txBody>
                  <a:tcPr/>
                </a:tc>
                <a:tc>
                  <a:txBody>
                    <a:bodyPr/>
                    <a:lstStyle/>
                    <a:p>
                      <a:r>
                        <a:rPr lang="en-US" dirty="0"/>
                        <a:t>We take our perception to be the objective truth</a:t>
                      </a:r>
                    </a:p>
                  </a:txBody>
                  <a:tcPr/>
                </a:tc>
                <a:tc>
                  <a:txBody>
                    <a:bodyPr/>
                    <a:lstStyle/>
                    <a:p>
                      <a:r>
                        <a:rPr lang="en-US" dirty="0"/>
                        <a:t>We prefer what’s closer over what’s farther away</a:t>
                      </a:r>
                    </a:p>
                  </a:txBody>
                  <a:tcPr/>
                </a:tc>
                <a:tc>
                  <a:txBody>
                    <a:bodyPr/>
                    <a:lstStyle/>
                    <a:p>
                      <a:r>
                        <a:rPr lang="en-US" dirty="0"/>
                        <a:t>We prefer what is like us over what isn’t</a:t>
                      </a:r>
                    </a:p>
                  </a:txBody>
                  <a:tcPr/>
                </a:tc>
                <a:extLst>
                  <a:ext uri="{0D108BD9-81ED-4DB2-BD59-A6C34878D82A}">
                    <a16:rowId xmlns:a16="http://schemas.microsoft.com/office/drawing/2014/main" val="511070974"/>
                  </a:ext>
                </a:extLst>
              </a:tr>
            </a:tbl>
          </a:graphicData>
        </a:graphic>
      </p:graphicFrame>
    </p:spTree>
    <p:extLst>
      <p:ext uri="{BB962C8B-B14F-4D97-AF65-F5344CB8AC3E}">
        <p14:creationId xmlns:p14="http://schemas.microsoft.com/office/powerpoint/2010/main" val="2843007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8247C1-BC1D-8832-247C-27A14930DA84}"/>
              </a:ext>
            </a:extLst>
          </p:cNvPr>
          <p:cNvSpPr>
            <a:spLocks noGrp="1"/>
          </p:cNvSpPr>
          <p:nvPr>
            <p:ph type="title"/>
          </p:nvPr>
        </p:nvSpPr>
        <p:spPr/>
        <p:txBody>
          <a:bodyPr/>
          <a:lstStyle/>
          <a:p>
            <a:r>
              <a:rPr lang="en-US" dirty="0"/>
              <a:t>What do you see?</a:t>
            </a:r>
          </a:p>
        </p:txBody>
      </p:sp>
      <p:sp>
        <p:nvSpPr>
          <p:cNvPr id="6" name="Picture Placeholder 5">
            <a:extLst>
              <a:ext uri="{FF2B5EF4-FFF2-40B4-BE49-F238E27FC236}">
                <a16:creationId xmlns:a16="http://schemas.microsoft.com/office/drawing/2014/main" id="{44ECDFA1-FEA4-CB7B-97DE-D46BAA70B898}"/>
              </a:ext>
            </a:extLst>
          </p:cNvPr>
          <p:cNvSpPr>
            <a:spLocks noGrp="1"/>
          </p:cNvSpPr>
          <p:nvPr>
            <p:ph type="pic" idx="1"/>
          </p:nvPr>
        </p:nvSpPr>
        <p:spPr/>
      </p:sp>
      <p:sp>
        <p:nvSpPr>
          <p:cNvPr id="7" name="Text Placeholder 6">
            <a:extLst>
              <a:ext uri="{FF2B5EF4-FFF2-40B4-BE49-F238E27FC236}">
                <a16:creationId xmlns:a16="http://schemas.microsoft.com/office/drawing/2014/main" id="{909B46F5-E763-CA71-9B22-E3A0C8E69D90}"/>
              </a:ext>
            </a:extLst>
          </p:cNvPr>
          <p:cNvSpPr>
            <a:spLocks noGrp="1"/>
          </p:cNvSpPr>
          <p:nvPr>
            <p:ph type="body" sz="half" idx="2"/>
          </p:nvPr>
        </p:nvSpPr>
        <p:spPr/>
        <p:txBody>
          <a:bodyPr>
            <a:normAutofit/>
          </a:bodyPr>
          <a:lstStyle/>
          <a:p>
            <a:r>
              <a:rPr lang="en-US" sz="3200" dirty="0"/>
              <a:t>We see what we know is there</a:t>
            </a:r>
          </a:p>
          <a:p>
            <a:endParaRPr lang="en-US" sz="3200" dirty="0"/>
          </a:p>
          <a:p>
            <a:r>
              <a:rPr lang="en-US" sz="3200" dirty="0"/>
              <a:t>Perception is reality</a:t>
            </a:r>
          </a:p>
        </p:txBody>
      </p:sp>
      <p:pic>
        <p:nvPicPr>
          <p:cNvPr id="8" name="Picture 7" descr="Saxophone">
            <a:extLst>
              <a:ext uri="{FF2B5EF4-FFF2-40B4-BE49-F238E27FC236}">
                <a16:creationId xmlns:a16="http://schemas.microsoft.com/office/drawing/2014/main" id="{4B652657-0295-91BF-791E-0B9D6930E4EC}"/>
              </a:ext>
            </a:extLst>
          </p:cNvPr>
          <p:cNvPicPr>
            <a:picLocks noChangeAspect="1" noChangeArrowheads="1"/>
          </p:cNvPicPr>
          <p:nvPr/>
        </p:nvPicPr>
        <p:blipFill>
          <a:blip r:embed="rId2" cstate="print"/>
          <a:srcRect r="40395"/>
          <a:stretch>
            <a:fillRect/>
          </a:stretch>
        </p:blipFill>
        <p:spPr bwMode="auto">
          <a:xfrm>
            <a:off x="6250363" y="862154"/>
            <a:ext cx="2724433" cy="5626004"/>
          </a:xfrm>
          <a:prstGeom prst="rect">
            <a:avLst/>
          </a:prstGeom>
          <a:noFill/>
          <a:ln w="9525">
            <a:noFill/>
            <a:miter lim="800000"/>
            <a:headEnd/>
            <a:tailEnd/>
          </a:ln>
        </p:spPr>
      </p:pic>
      <p:pic>
        <p:nvPicPr>
          <p:cNvPr id="9" name="Picture 3" descr="Saxophone">
            <a:extLst>
              <a:ext uri="{FF2B5EF4-FFF2-40B4-BE49-F238E27FC236}">
                <a16:creationId xmlns:a16="http://schemas.microsoft.com/office/drawing/2014/main" id="{288835B9-6E9F-2598-869C-99D4C26EEE83}"/>
              </a:ext>
            </a:extLst>
          </p:cNvPr>
          <p:cNvPicPr>
            <a:picLocks noChangeAspect="1" noChangeArrowheads="1"/>
          </p:cNvPicPr>
          <p:nvPr/>
        </p:nvPicPr>
        <p:blipFill>
          <a:blip r:embed="rId2" cstate="print"/>
          <a:srcRect l="59605"/>
          <a:stretch>
            <a:fillRect/>
          </a:stretch>
        </p:blipFill>
        <p:spPr bwMode="auto">
          <a:xfrm>
            <a:off x="8974796" y="862152"/>
            <a:ext cx="2270361" cy="5626005"/>
          </a:xfrm>
          <a:prstGeom prst="rect">
            <a:avLst/>
          </a:prstGeom>
          <a:noFill/>
          <a:ln w="9525">
            <a:noFill/>
            <a:miter lim="800000"/>
            <a:headEnd/>
            <a:tailEnd/>
          </a:ln>
        </p:spPr>
      </p:pic>
    </p:spTree>
    <p:extLst>
      <p:ext uri="{BB962C8B-B14F-4D97-AF65-F5344CB8AC3E}">
        <p14:creationId xmlns:p14="http://schemas.microsoft.com/office/powerpoint/2010/main" val="20125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43A44AB-9BB0-F482-48B9-3FA9B60B82B6}"/>
              </a:ext>
            </a:extLst>
          </p:cNvPr>
          <p:cNvSpPr>
            <a:spLocks noGrp="1"/>
          </p:cNvSpPr>
          <p:nvPr>
            <p:ph idx="1"/>
          </p:nvPr>
        </p:nvSpPr>
        <p:spPr/>
        <p:txBody>
          <a:bodyPr>
            <a:normAutofit/>
          </a:bodyPr>
          <a:lstStyle/>
          <a:p>
            <a:pPr marL="0" indent="0">
              <a:buNone/>
            </a:pPr>
            <a:r>
              <a:rPr lang="en-US" sz="4800" dirty="0"/>
              <a:t>When we expand the perception through which we see the world, we can redefine reality and find new ways of thinking and working together.</a:t>
            </a:r>
          </a:p>
        </p:txBody>
      </p:sp>
    </p:spTree>
    <p:extLst>
      <p:ext uri="{BB962C8B-B14F-4D97-AF65-F5344CB8AC3E}">
        <p14:creationId xmlns:p14="http://schemas.microsoft.com/office/powerpoint/2010/main" val="591713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2DBC6-C6C7-FA26-4C93-A40CC7799FD5}"/>
              </a:ext>
            </a:extLst>
          </p:cNvPr>
          <p:cNvSpPr>
            <a:spLocks noGrp="1"/>
          </p:cNvSpPr>
          <p:nvPr>
            <p:ph type="title"/>
          </p:nvPr>
        </p:nvSpPr>
        <p:spPr/>
        <p:txBody>
          <a:bodyPr/>
          <a:lstStyle/>
          <a:p>
            <a:r>
              <a:rPr lang="en-US" dirty="0"/>
              <a:t>Agenda</a:t>
            </a:r>
          </a:p>
        </p:txBody>
      </p:sp>
      <p:graphicFrame>
        <p:nvGraphicFramePr>
          <p:cNvPr id="4" name="Table 4">
            <a:extLst>
              <a:ext uri="{FF2B5EF4-FFF2-40B4-BE49-F238E27FC236}">
                <a16:creationId xmlns:a16="http://schemas.microsoft.com/office/drawing/2014/main" id="{B4B632FC-BE0C-698B-D4D4-D080D088BD35}"/>
              </a:ext>
            </a:extLst>
          </p:cNvPr>
          <p:cNvGraphicFramePr>
            <a:graphicFrameLocks noGrp="1"/>
          </p:cNvGraphicFramePr>
          <p:nvPr>
            <p:ph idx="1"/>
          </p:nvPr>
        </p:nvGraphicFramePr>
        <p:xfrm>
          <a:off x="838200" y="1825625"/>
          <a:ext cx="10515600" cy="18542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677483105"/>
                    </a:ext>
                  </a:extLst>
                </a:gridCol>
                <a:gridCol w="5257800">
                  <a:extLst>
                    <a:ext uri="{9D8B030D-6E8A-4147-A177-3AD203B41FA5}">
                      <a16:colId xmlns:a16="http://schemas.microsoft.com/office/drawing/2014/main" val="294062724"/>
                    </a:ext>
                  </a:extLst>
                </a:gridCol>
              </a:tblGrid>
              <a:tr h="370840">
                <a:tc>
                  <a:txBody>
                    <a:bodyPr/>
                    <a:lstStyle/>
                    <a:p>
                      <a:r>
                        <a:rPr lang="en-US" dirty="0"/>
                        <a:t>Day 1</a:t>
                      </a:r>
                    </a:p>
                  </a:txBody>
                  <a:tcPr/>
                </a:tc>
                <a:tc>
                  <a:txBody>
                    <a:bodyPr/>
                    <a:lstStyle/>
                    <a:p>
                      <a:r>
                        <a:rPr lang="en-US" dirty="0"/>
                        <a:t>Day 2</a:t>
                      </a:r>
                    </a:p>
                  </a:txBody>
                  <a:tcPr/>
                </a:tc>
                <a:extLst>
                  <a:ext uri="{0D108BD9-81ED-4DB2-BD59-A6C34878D82A}">
                    <a16:rowId xmlns:a16="http://schemas.microsoft.com/office/drawing/2014/main" val="2956862784"/>
                  </a:ext>
                </a:extLst>
              </a:tr>
              <a:tr h="370840">
                <a:tc>
                  <a:txBody>
                    <a:bodyPr/>
                    <a:lstStyle/>
                    <a:p>
                      <a:r>
                        <a:rPr lang="en-US" dirty="0"/>
                        <a:t>Ice breaker</a:t>
                      </a:r>
                    </a:p>
                  </a:txBody>
                  <a:tcPr/>
                </a:tc>
                <a:tc>
                  <a:txBody>
                    <a:bodyPr/>
                    <a:lstStyle/>
                    <a:p>
                      <a:r>
                        <a:rPr lang="en-US" dirty="0"/>
                        <a:t>Ice Breaker</a:t>
                      </a:r>
                    </a:p>
                  </a:txBody>
                  <a:tcPr/>
                </a:tc>
                <a:extLst>
                  <a:ext uri="{0D108BD9-81ED-4DB2-BD59-A6C34878D82A}">
                    <a16:rowId xmlns:a16="http://schemas.microsoft.com/office/drawing/2014/main" val="1336729964"/>
                  </a:ext>
                </a:extLst>
              </a:tr>
              <a:tr h="370840">
                <a:tc>
                  <a:txBody>
                    <a:bodyPr/>
                    <a:lstStyle/>
                    <a:p>
                      <a:r>
                        <a:rPr lang="en-US" dirty="0"/>
                        <a:t>The Science of Exclusion</a:t>
                      </a:r>
                    </a:p>
                  </a:txBody>
                  <a:tcPr/>
                </a:tc>
                <a:tc>
                  <a:txBody>
                    <a:bodyPr/>
                    <a:lstStyle/>
                    <a:p>
                      <a:r>
                        <a:rPr lang="en-US" dirty="0"/>
                        <a:t>Building the team</a:t>
                      </a:r>
                    </a:p>
                  </a:txBody>
                  <a:tcPr/>
                </a:tc>
                <a:extLst>
                  <a:ext uri="{0D108BD9-81ED-4DB2-BD59-A6C34878D82A}">
                    <a16:rowId xmlns:a16="http://schemas.microsoft.com/office/drawing/2014/main" val="2377008146"/>
                  </a:ext>
                </a:extLst>
              </a:tr>
              <a:tr h="370840">
                <a:tc>
                  <a:txBody>
                    <a:bodyPr/>
                    <a:lstStyle/>
                    <a:p>
                      <a:r>
                        <a:rPr lang="en-US" dirty="0"/>
                        <a:t>Understanding Diversity</a:t>
                      </a:r>
                    </a:p>
                  </a:txBody>
                  <a:tcPr/>
                </a:tc>
                <a:tc>
                  <a:txBody>
                    <a:bodyPr/>
                    <a:lstStyle/>
                    <a:p>
                      <a:r>
                        <a:rPr lang="en-US" dirty="0"/>
                        <a:t>The need for interview training</a:t>
                      </a:r>
                    </a:p>
                  </a:txBody>
                  <a:tcPr/>
                </a:tc>
                <a:extLst>
                  <a:ext uri="{0D108BD9-81ED-4DB2-BD59-A6C34878D82A}">
                    <a16:rowId xmlns:a16="http://schemas.microsoft.com/office/drawing/2014/main" val="535563980"/>
                  </a:ext>
                </a:extLst>
              </a:tr>
              <a:tr h="370840">
                <a:tc>
                  <a:txBody>
                    <a:bodyPr/>
                    <a:lstStyle/>
                    <a:p>
                      <a:r>
                        <a:rPr lang="en-US" dirty="0"/>
                        <a:t>Equity, changing the game</a:t>
                      </a:r>
                    </a:p>
                  </a:txBody>
                  <a:tcPr/>
                </a:tc>
                <a:tc>
                  <a:txBody>
                    <a:bodyPr/>
                    <a:lstStyle/>
                    <a:p>
                      <a:r>
                        <a:rPr lang="en-US" dirty="0"/>
                        <a:t>The environment for retention</a:t>
                      </a:r>
                    </a:p>
                  </a:txBody>
                  <a:tcPr/>
                </a:tc>
                <a:extLst>
                  <a:ext uri="{0D108BD9-81ED-4DB2-BD59-A6C34878D82A}">
                    <a16:rowId xmlns:a16="http://schemas.microsoft.com/office/drawing/2014/main" val="345422771"/>
                  </a:ext>
                </a:extLst>
              </a:tr>
            </a:tbl>
          </a:graphicData>
        </a:graphic>
      </p:graphicFrame>
    </p:spTree>
    <p:extLst>
      <p:ext uri="{BB962C8B-B14F-4D97-AF65-F5344CB8AC3E}">
        <p14:creationId xmlns:p14="http://schemas.microsoft.com/office/powerpoint/2010/main" val="3350559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43A44AB-9BB0-F482-48B9-3FA9B60B82B6}"/>
              </a:ext>
            </a:extLst>
          </p:cNvPr>
          <p:cNvSpPr>
            <a:spLocks noGrp="1"/>
          </p:cNvSpPr>
          <p:nvPr>
            <p:ph idx="1"/>
          </p:nvPr>
        </p:nvSpPr>
        <p:spPr/>
        <p:txBody>
          <a:bodyPr>
            <a:normAutofit/>
          </a:bodyPr>
          <a:lstStyle/>
          <a:p>
            <a:pPr marL="0" indent="0">
              <a:buNone/>
            </a:pPr>
            <a:r>
              <a:rPr lang="en-US" sz="4800" dirty="0"/>
              <a:t>You are responsible for your second thought and first action.</a:t>
            </a:r>
          </a:p>
        </p:txBody>
      </p:sp>
    </p:spTree>
    <p:extLst>
      <p:ext uri="{BB962C8B-B14F-4D97-AF65-F5344CB8AC3E}">
        <p14:creationId xmlns:p14="http://schemas.microsoft.com/office/powerpoint/2010/main" val="159115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188F97-ADCA-17CE-D90E-BCB7C3306476}"/>
              </a:ext>
            </a:extLst>
          </p:cNvPr>
          <p:cNvSpPr>
            <a:spLocks noGrp="1"/>
          </p:cNvSpPr>
          <p:nvPr>
            <p:ph type="title"/>
          </p:nvPr>
        </p:nvSpPr>
        <p:spPr/>
        <p:txBody>
          <a:bodyPr/>
          <a:lstStyle/>
          <a:p>
            <a:r>
              <a:rPr lang="en-US" dirty="0"/>
              <a:t>The road to inclusion</a:t>
            </a:r>
          </a:p>
        </p:txBody>
      </p:sp>
      <p:sp>
        <p:nvSpPr>
          <p:cNvPr id="5" name="Text Placeholder 4">
            <a:extLst>
              <a:ext uri="{FF2B5EF4-FFF2-40B4-BE49-F238E27FC236}">
                <a16:creationId xmlns:a16="http://schemas.microsoft.com/office/drawing/2014/main" id="{07687F9C-EFD0-7BE1-B4F9-D7210355D2C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0798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81C127-6945-993E-2374-29872EA86D3C}"/>
              </a:ext>
            </a:extLst>
          </p:cNvPr>
          <p:cNvSpPr>
            <a:spLocks noGrp="1"/>
          </p:cNvSpPr>
          <p:nvPr>
            <p:ph type="title"/>
          </p:nvPr>
        </p:nvSpPr>
        <p:spPr/>
        <p:txBody>
          <a:bodyPr/>
          <a:lstStyle/>
          <a:p>
            <a:r>
              <a:rPr lang="en-US" dirty="0"/>
              <a:t>F.L.E.X</a:t>
            </a:r>
          </a:p>
        </p:txBody>
      </p:sp>
      <p:graphicFrame>
        <p:nvGraphicFramePr>
          <p:cNvPr id="6" name="Table 6">
            <a:extLst>
              <a:ext uri="{FF2B5EF4-FFF2-40B4-BE49-F238E27FC236}">
                <a16:creationId xmlns:a16="http://schemas.microsoft.com/office/drawing/2014/main" id="{7E36A92A-AA28-28CA-88AB-A211407AE0CB}"/>
              </a:ext>
            </a:extLst>
          </p:cNvPr>
          <p:cNvGraphicFramePr>
            <a:graphicFrameLocks noGrp="1"/>
          </p:cNvGraphicFramePr>
          <p:nvPr>
            <p:ph idx="1"/>
            <p:extLst>
              <p:ext uri="{D42A27DB-BD31-4B8C-83A1-F6EECF244321}">
                <p14:modId xmlns:p14="http://schemas.microsoft.com/office/powerpoint/2010/main" val="3158657355"/>
              </p:ext>
            </p:extLst>
          </p:nvPr>
        </p:nvGraphicFramePr>
        <p:xfrm>
          <a:off x="838200" y="1825625"/>
          <a:ext cx="10515600" cy="40284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36732634"/>
                    </a:ext>
                  </a:extLst>
                </a:gridCol>
                <a:gridCol w="2628900">
                  <a:extLst>
                    <a:ext uri="{9D8B030D-6E8A-4147-A177-3AD203B41FA5}">
                      <a16:colId xmlns:a16="http://schemas.microsoft.com/office/drawing/2014/main" val="797819818"/>
                    </a:ext>
                  </a:extLst>
                </a:gridCol>
                <a:gridCol w="2628900">
                  <a:extLst>
                    <a:ext uri="{9D8B030D-6E8A-4147-A177-3AD203B41FA5}">
                      <a16:colId xmlns:a16="http://schemas.microsoft.com/office/drawing/2014/main" val="3073498713"/>
                    </a:ext>
                  </a:extLst>
                </a:gridCol>
                <a:gridCol w="2628900">
                  <a:extLst>
                    <a:ext uri="{9D8B030D-6E8A-4147-A177-3AD203B41FA5}">
                      <a16:colId xmlns:a16="http://schemas.microsoft.com/office/drawing/2014/main" val="2109063285"/>
                    </a:ext>
                  </a:extLst>
                </a:gridCol>
              </a:tblGrid>
              <a:tr h="370840">
                <a:tc>
                  <a:txBody>
                    <a:bodyPr/>
                    <a:lstStyle/>
                    <a:p>
                      <a:r>
                        <a:rPr lang="en-US" dirty="0"/>
                        <a:t>Focus within</a:t>
                      </a:r>
                    </a:p>
                  </a:txBody>
                  <a:tcPr/>
                </a:tc>
                <a:tc>
                  <a:txBody>
                    <a:bodyPr/>
                    <a:lstStyle/>
                    <a:p>
                      <a:r>
                        <a:rPr lang="en-US" dirty="0"/>
                        <a:t>Learn about others</a:t>
                      </a:r>
                    </a:p>
                  </a:txBody>
                  <a:tcPr/>
                </a:tc>
                <a:tc>
                  <a:txBody>
                    <a:bodyPr/>
                    <a:lstStyle/>
                    <a:p>
                      <a:r>
                        <a:rPr lang="en-US" dirty="0"/>
                        <a:t>Engage in dialogue</a:t>
                      </a:r>
                    </a:p>
                  </a:txBody>
                  <a:tcPr/>
                </a:tc>
                <a:tc>
                  <a:txBody>
                    <a:bodyPr/>
                    <a:lstStyle/>
                    <a:p>
                      <a:r>
                        <a:rPr lang="en-US" dirty="0"/>
                        <a:t>“</a:t>
                      </a:r>
                      <a:r>
                        <a:rPr lang="en-US" dirty="0" err="1"/>
                        <a:t>eXpand</a:t>
                      </a:r>
                      <a:r>
                        <a:rPr lang="en-US" dirty="0"/>
                        <a:t>” the options</a:t>
                      </a:r>
                    </a:p>
                  </a:txBody>
                  <a:tcPr/>
                </a:tc>
                <a:extLst>
                  <a:ext uri="{0D108BD9-81ED-4DB2-BD59-A6C34878D82A}">
                    <a16:rowId xmlns:a16="http://schemas.microsoft.com/office/drawing/2014/main" val="2795963622"/>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62626"/>
                          </a:solidFill>
                          <a:effectLst/>
                          <a:uLnTx/>
                          <a:uFillTx/>
                          <a:latin typeface="Open Sans"/>
                          <a:ea typeface="+mn-ea"/>
                          <a:cs typeface="+mn-cs"/>
                        </a:rPr>
                        <a:t>Tune into your emotions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62626"/>
                          </a:solidFill>
                          <a:effectLst/>
                          <a:uLnTx/>
                          <a:uFillTx/>
                          <a:latin typeface="Open Sans"/>
                          <a:ea typeface="+mn-ea"/>
                          <a:cs typeface="+mn-cs"/>
                        </a:rPr>
                        <a:t>Recognize how your experience has shaped your perspective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62626"/>
                          </a:solidFill>
                          <a:effectLst/>
                          <a:uLnTx/>
                          <a:uFillTx/>
                          <a:latin typeface="Open Sans"/>
                          <a:ea typeface="+mn-ea"/>
                          <a:cs typeface="+mn-cs"/>
                        </a:rPr>
                        <a:t>Stick to fact, and don’t make assumptions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62626"/>
                          </a:solidFill>
                          <a:effectLst/>
                          <a:uLnTx/>
                          <a:uFillTx/>
                          <a:latin typeface="Open Sans"/>
                          <a:ea typeface="+mn-ea"/>
                          <a:cs typeface="+mn-cs"/>
                        </a:rPr>
                        <a:t>Turn frustration into curiosity</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62626"/>
                          </a:solidFill>
                          <a:effectLst/>
                          <a:uLnTx/>
                          <a:uFillTx/>
                          <a:latin typeface="Open Sans"/>
                          <a:ea typeface="+mn-ea"/>
                          <a:cs typeface="+mn-cs"/>
                        </a:rPr>
                        <a:t>Recognize how their experiences have shaped their perspective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62626"/>
                          </a:solidFill>
                          <a:effectLst/>
                          <a:uLnTx/>
                          <a:uFillTx/>
                          <a:latin typeface="Open Sans"/>
                          <a:ea typeface="+mn-ea"/>
                          <a:cs typeface="+mn-cs"/>
                        </a:rPr>
                        <a:t>Consider how they might see the situation and what is important to them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62626"/>
                          </a:solidFill>
                          <a:effectLst/>
                          <a:uLnTx/>
                          <a:uFillTx/>
                          <a:latin typeface="Open Sans"/>
                          <a:ea typeface="+mn-ea"/>
                          <a:cs typeface="+mn-cs"/>
                        </a:rPr>
                        <a:t>Think about how your actions may have impacted them</a:t>
                      </a:r>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62626"/>
                          </a:solidFill>
                          <a:effectLst/>
                          <a:uLnTx/>
                          <a:uFillTx/>
                          <a:latin typeface="Open Sans"/>
                          <a:ea typeface="+mn-ea"/>
                          <a:cs typeface="+mn-cs"/>
                        </a:rPr>
                        <a:t>Ask open-ended questions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62626"/>
                          </a:solidFill>
                          <a:effectLst/>
                          <a:uLnTx/>
                          <a:uFillTx/>
                          <a:latin typeface="Open Sans"/>
                          <a:ea typeface="+mn-ea"/>
                          <a:cs typeface="+mn-cs"/>
                        </a:rPr>
                        <a:t>List to understand, not debate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62626"/>
                          </a:solidFill>
                          <a:effectLst/>
                          <a:uLnTx/>
                          <a:uFillTx/>
                          <a:latin typeface="Open Sans"/>
                          <a:ea typeface="+mn-ea"/>
                          <a:cs typeface="+mn-cs"/>
                        </a:rPr>
                        <a:t>Offer your views without defensiveness or combativeness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62626"/>
                          </a:solidFill>
                          <a:effectLst/>
                          <a:uLnTx/>
                          <a:uFillTx/>
                          <a:latin typeface="Open Sans"/>
                          <a:ea typeface="+mn-ea"/>
                          <a:cs typeface="+mn-cs"/>
                        </a:rPr>
                        <a:t>Disentangle impact from intent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62626"/>
                          </a:solidFill>
                          <a:effectLst/>
                          <a:uLnTx/>
                          <a:uFillTx/>
                          <a:latin typeface="Open Sans"/>
                          <a:ea typeface="+mn-ea"/>
                          <a:cs typeface="+mn-cs"/>
                        </a:rPr>
                        <a:t>Avoid blame, think contribution</a:t>
                      </a:r>
                    </a:p>
                    <a:p>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62626"/>
                          </a:solidFill>
                          <a:effectLst/>
                          <a:uLnTx/>
                          <a:uFillTx/>
                          <a:latin typeface="Open Sans"/>
                          <a:ea typeface="+mn-ea"/>
                          <a:cs typeface="+mn-cs"/>
                        </a:rPr>
                        <a:t>Brainstorm possible solutions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62626"/>
                          </a:solidFill>
                          <a:effectLst/>
                          <a:uLnTx/>
                          <a:uFillTx/>
                          <a:latin typeface="Open Sans"/>
                          <a:ea typeface="+mn-ea"/>
                          <a:cs typeface="+mn-cs"/>
                        </a:rPr>
                        <a:t>Be flexible about different ways to reach a common goal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62626"/>
                          </a:solidFill>
                          <a:effectLst/>
                          <a:uLnTx/>
                          <a:uFillTx/>
                          <a:latin typeface="Open Sans"/>
                          <a:ea typeface="+mn-ea"/>
                          <a:cs typeface="+mn-cs"/>
                        </a:rPr>
                        <a:t>Experiment and evaluate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62626"/>
                          </a:solidFill>
                          <a:effectLst/>
                          <a:uLnTx/>
                          <a:uFillTx/>
                          <a:latin typeface="Open Sans"/>
                          <a:ea typeface="+mn-ea"/>
                          <a:cs typeface="+mn-cs"/>
                        </a:rPr>
                        <a:t>Seek out diverse perspectives</a:t>
                      </a:r>
                    </a:p>
                  </a:txBody>
                  <a:tcPr/>
                </a:tc>
                <a:extLst>
                  <a:ext uri="{0D108BD9-81ED-4DB2-BD59-A6C34878D82A}">
                    <a16:rowId xmlns:a16="http://schemas.microsoft.com/office/drawing/2014/main" val="652061094"/>
                  </a:ext>
                </a:extLst>
              </a:tr>
            </a:tbl>
          </a:graphicData>
        </a:graphic>
      </p:graphicFrame>
    </p:spTree>
    <p:extLst>
      <p:ext uri="{BB962C8B-B14F-4D97-AF65-F5344CB8AC3E}">
        <p14:creationId xmlns:p14="http://schemas.microsoft.com/office/powerpoint/2010/main" val="4205910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81C127-6945-993E-2374-29872EA86D3C}"/>
              </a:ext>
            </a:extLst>
          </p:cNvPr>
          <p:cNvSpPr>
            <a:spLocks noGrp="1"/>
          </p:cNvSpPr>
          <p:nvPr>
            <p:ph type="title"/>
          </p:nvPr>
        </p:nvSpPr>
        <p:spPr/>
        <p:txBody>
          <a:bodyPr/>
          <a:lstStyle/>
          <a:p>
            <a:r>
              <a:rPr lang="en-US" dirty="0"/>
              <a:t>The road to inclusion</a:t>
            </a:r>
          </a:p>
        </p:txBody>
      </p:sp>
      <p:sp>
        <p:nvSpPr>
          <p:cNvPr id="3" name="Content Placeholder 2">
            <a:extLst>
              <a:ext uri="{FF2B5EF4-FFF2-40B4-BE49-F238E27FC236}">
                <a16:creationId xmlns:a16="http://schemas.microsoft.com/office/drawing/2014/main" id="{DEADB60C-5361-345A-A667-CCC0A6512289}"/>
              </a:ext>
            </a:extLst>
          </p:cNvPr>
          <p:cNvSpPr>
            <a:spLocks noGrp="1"/>
          </p:cNvSpPr>
          <p:nvPr>
            <p:ph idx="1"/>
          </p:nvPr>
        </p:nvSpPr>
        <p:spPr/>
        <p:txBody>
          <a:bodyPr/>
          <a:lstStyle/>
          <a:p>
            <a:r>
              <a:rPr lang="en-US" dirty="0"/>
              <a:t>You learn inclusion when you practice inclusion. Behave until you believe.</a:t>
            </a:r>
          </a:p>
          <a:p>
            <a:r>
              <a:rPr lang="en-US" dirty="0"/>
              <a:t>Give others and yourself opportunities to practice inclusion</a:t>
            </a:r>
          </a:p>
          <a:p>
            <a:r>
              <a:rPr lang="en-US" dirty="0"/>
              <a:t>As you love people with action, you come to love them with emotion</a:t>
            </a:r>
          </a:p>
        </p:txBody>
      </p:sp>
    </p:spTree>
    <p:extLst>
      <p:ext uri="{BB962C8B-B14F-4D97-AF65-F5344CB8AC3E}">
        <p14:creationId xmlns:p14="http://schemas.microsoft.com/office/powerpoint/2010/main" val="1341155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dge 1 with solid fill">
            <a:extLst>
              <a:ext uri="{FF2B5EF4-FFF2-40B4-BE49-F238E27FC236}">
                <a16:creationId xmlns:a16="http://schemas.microsoft.com/office/drawing/2014/main" id="{7D3ABF2E-FF42-E24E-5E4B-CEEF1F31C70A}"/>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77553" y="2082847"/>
            <a:ext cx="3836894" cy="3836894"/>
          </a:xfrm>
        </p:spPr>
      </p:pic>
    </p:spTree>
    <p:extLst>
      <p:ext uri="{BB962C8B-B14F-4D97-AF65-F5344CB8AC3E}">
        <p14:creationId xmlns:p14="http://schemas.microsoft.com/office/powerpoint/2010/main" val="3561925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43A44AB-9BB0-F482-48B9-3FA9B60B82B6}"/>
              </a:ext>
            </a:extLst>
          </p:cNvPr>
          <p:cNvSpPr>
            <a:spLocks noGrp="1"/>
          </p:cNvSpPr>
          <p:nvPr>
            <p:ph idx="1"/>
          </p:nvPr>
        </p:nvSpPr>
        <p:spPr/>
        <p:txBody>
          <a:bodyPr>
            <a:normAutofit/>
          </a:bodyPr>
          <a:lstStyle/>
          <a:p>
            <a:pPr marL="0" indent="0">
              <a:buNone/>
            </a:pPr>
            <a:r>
              <a:rPr lang="en-US" sz="4800" dirty="0"/>
              <a:t>“One of the most critical aspects of inclusion is that it must happen actively. When we just passively think of ourselves as good people but don’t do anything to actively include others, that creates passive exclusion.”</a:t>
            </a:r>
          </a:p>
        </p:txBody>
      </p:sp>
    </p:spTree>
    <p:extLst>
      <p:ext uri="{BB962C8B-B14F-4D97-AF65-F5344CB8AC3E}">
        <p14:creationId xmlns:p14="http://schemas.microsoft.com/office/powerpoint/2010/main" val="2740941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F5B7A-ED74-36B3-8876-C23588227D88}"/>
              </a:ext>
            </a:extLst>
          </p:cNvPr>
          <p:cNvSpPr>
            <a:spLocks noGrp="1"/>
          </p:cNvSpPr>
          <p:nvPr>
            <p:ph type="title"/>
          </p:nvPr>
        </p:nvSpPr>
        <p:spPr/>
        <p:txBody>
          <a:bodyPr/>
          <a:lstStyle/>
          <a:p>
            <a:r>
              <a:rPr lang="en-US" dirty="0"/>
              <a:t>Self reflection questions</a:t>
            </a:r>
          </a:p>
        </p:txBody>
      </p:sp>
      <p:sp>
        <p:nvSpPr>
          <p:cNvPr id="3" name="Content Placeholder 2">
            <a:extLst>
              <a:ext uri="{FF2B5EF4-FFF2-40B4-BE49-F238E27FC236}">
                <a16:creationId xmlns:a16="http://schemas.microsoft.com/office/drawing/2014/main" id="{02E0362E-266D-7FD2-D466-DAD060AD8FFB}"/>
              </a:ext>
            </a:extLst>
          </p:cNvPr>
          <p:cNvSpPr>
            <a:spLocks noGrp="1"/>
          </p:cNvSpPr>
          <p:nvPr>
            <p:ph idx="1"/>
          </p:nvPr>
        </p:nvSpPr>
        <p:spPr/>
        <p:txBody>
          <a:bodyPr/>
          <a:lstStyle/>
          <a:p>
            <a:r>
              <a:rPr lang="en-US" dirty="0"/>
              <a:t>How do you acknowledge and show sensitivity and appreciation for the cultural difference that exist in your circle?</a:t>
            </a:r>
          </a:p>
          <a:p>
            <a:r>
              <a:rPr lang="en-US" dirty="0"/>
              <a:t>What conscious bias do you have?</a:t>
            </a:r>
          </a:p>
          <a:p>
            <a:r>
              <a:rPr lang="en-US" dirty="0"/>
              <a:t>Ask a trusted friend where you may have unconscious bias</a:t>
            </a:r>
          </a:p>
          <a:p>
            <a:r>
              <a:rPr lang="en-US" dirty="0"/>
              <a:t>Where do you exercise soft forms of exclusion to maintain barriers</a:t>
            </a:r>
          </a:p>
        </p:txBody>
      </p:sp>
    </p:spTree>
    <p:extLst>
      <p:ext uri="{BB962C8B-B14F-4D97-AF65-F5344CB8AC3E}">
        <p14:creationId xmlns:p14="http://schemas.microsoft.com/office/powerpoint/2010/main" val="3222893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85D7B6-D75C-446D-5CFC-64316A4F056C}"/>
              </a:ext>
            </a:extLst>
          </p:cNvPr>
          <p:cNvSpPr>
            <a:spLocks noGrp="1"/>
          </p:cNvSpPr>
          <p:nvPr>
            <p:ph type="title"/>
          </p:nvPr>
        </p:nvSpPr>
        <p:spPr/>
        <p:txBody>
          <a:bodyPr/>
          <a:lstStyle/>
          <a:p>
            <a:r>
              <a:rPr lang="en-US" dirty="0"/>
              <a:t>Dimensions of Diversity</a:t>
            </a:r>
          </a:p>
        </p:txBody>
      </p:sp>
      <p:sp>
        <p:nvSpPr>
          <p:cNvPr id="5" name="Text Placeholder 4">
            <a:extLst>
              <a:ext uri="{FF2B5EF4-FFF2-40B4-BE49-F238E27FC236}">
                <a16:creationId xmlns:a16="http://schemas.microsoft.com/office/drawing/2014/main" id="{360A8F12-08A8-2D35-434F-10E2DBE5E0B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76351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43A44AB-9BB0-F482-48B9-3FA9B60B82B6}"/>
              </a:ext>
            </a:extLst>
          </p:cNvPr>
          <p:cNvSpPr>
            <a:spLocks noGrp="1"/>
          </p:cNvSpPr>
          <p:nvPr>
            <p:ph idx="1"/>
          </p:nvPr>
        </p:nvSpPr>
        <p:spPr/>
        <p:txBody>
          <a:bodyPr>
            <a:normAutofit/>
          </a:bodyPr>
          <a:lstStyle/>
          <a:p>
            <a:pPr marL="0" indent="0">
              <a:buNone/>
            </a:pPr>
            <a:r>
              <a:rPr lang="en-US" sz="4800" dirty="0"/>
              <a:t>Our ability to reach unity in diversity will be the beauty and test of our civilization.</a:t>
            </a:r>
          </a:p>
          <a:p>
            <a:pPr marL="0" indent="0">
              <a:buNone/>
            </a:pPr>
            <a:r>
              <a:rPr lang="en-US" sz="4800" dirty="0"/>
              <a:t>-Mahatma Gandhi</a:t>
            </a:r>
          </a:p>
        </p:txBody>
      </p:sp>
    </p:spTree>
    <p:extLst>
      <p:ext uri="{BB962C8B-B14F-4D97-AF65-F5344CB8AC3E}">
        <p14:creationId xmlns:p14="http://schemas.microsoft.com/office/powerpoint/2010/main" val="217435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2F943-DBD7-01B4-22CB-5172F5E35060}"/>
              </a:ext>
            </a:extLst>
          </p:cNvPr>
          <p:cNvSpPr>
            <a:spLocks noGrp="1"/>
          </p:cNvSpPr>
          <p:nvPr>
            <p:ph type="title"/>
          </p:nvPr>
        </p:nvSpPr>
        <p:spPr/>
        <p:txBody>
          <a:bodyPr/>
          <a:lstStyle/>
          <a:p>
            <a:r>
              <a:rPr lang="en-US" dirty="0"/>
              <a:t>Dimensions of diversity</a:t>
            </a:r>
          </a:p>
        </p:txBody>
      </p:sp>
      <p:sp>
        <p:nvSpPr>
          <p:cNvPr id="4" name="Text Placeholder 3">
            <a:extLst>
              <a:ext uri="{FF2B5EF4-FFF2-40B4-BE49-F238E27FC236}">
                <a16:creationId xmlns:a16="http://schemas.microsoft.com/office/drawing/2014/main" id="{E970E674-9E86-83A9-89E1-2B89D6B5F6F8}"/>
              </a:ext>
            </a:extLst>
          </p:cNvPr>
          <p:cNvSpPr>
            <a:spLocks noGrp="1"/>
          </p:cNvSpPr>
          <p:nvPr>
            <p:ph type="body" idx="1"/>
          </p:nvPr>
        </p:nvSpPr>
        <p:spPr/>
        <p:txBody>
          <a:bodyPr>
            <a:normAutofit/>
          </a:bodyPr>
          <a:lstStyle/>
          <a:p>
            <a:r>
              <a:rPr lang="en-US" sz="3600" dirty="0"/>
              <a:t>Visible diversity</a:t>
            </a:r>
          </a:p>
        </p:txBody>
      </p:sp>
      <p:sp>
        <p:nvSpPr>
          <p:cNvPr id="3" name="Content Placeholder 2">
            <a:extLst>
              <a:ext uri="{FF2B5EF4-FFF2-40B4-BE49-F238E27FC236}">
                <a16:creationId xmlns:a16="http://schemas.microsoft.com/office/drawing/2014/main" id="{30D720A3-437C-2897-A516-EAB6ED195E1A}"/>
              </a:ext>
            </a:extLst>
          </p:cNvPr>
          <p:cNvSpPr>
            <a:spLocks noGrp="1"/>
          </p:cNvSpPr>
          <p:nvPr>
            <p:ph sz="half" idx="2"/>
          </p:nvPr>
        </p:nvSpPr>
        <p:spPr/>
        <p:txBody>
          <a:bodyPr>
            <a:normAutofit fontScale="92500" lnSpcReduction="10000"/>
          </a:bodyPr>
          <a:lstStyle/>
          <a:p>
            <a:r>
              <a:rPr lang="en-US" dirty="0"/>
              <a:t>Behaviors</a:t>
            </a:r>
          </a:p>
          <a:p>
            <a:r>
              <a:rPr lang="en-US" dirty="0"/>
              <a:t>Race/color</a:t>
            </a:r>
          </a:p>
          <a:p>
            <a:r>
              <a:rPr lang="en-US" dirty="0"/>
              <a:t>Gender</a:t>
            </a:r>
          </a:p>
          <a:p>
            <a:r>
              <a:rPr lang="en-US" dirty="0"/>
              <a:t>Ethnicity</a:t>
            </a:r>
          </a:p>
          <a:p>
            <a:r>
              <a:rPr lang="en-US" dirty="0"/>
              <a:t>Physical attributes</a:t>
            </a:r>
          </a:p>
          <a:p>
            <a:r>
              <a:rPr lang="en-US" dirty="0"/>
              <a:t>Age</a:t>
            </a:r>
          </a:p>
        </p:txBody>
      </p:sp>
      <p:sp>
        <p:nvSpPr>
          <p:cNvPr id="5" name="Text Placeholder 4">
            <a:extLst>
              <a:ext uri="{FF2B5EF4-FFF2-40B4-BE49-F238E27FC236}">
                <a16:creationId xmlns:a16="http://schemas.microsoft.com/office/drawing/2014/main" id="{41E9B309-3983-8830-A422-61F8D76DCD0C}"/>
              </a:ext>
            </a:extLst>
          </p:cNvPr>
          <p:cNvSpPr>
            <a:spLocks noGrp="1"/>
          </p:cNvSpPr>
          <p:nvPr>
            <p:ph type="body" sz="quarter" idx="3"/>
          </p:nvPr>
        </p:nvSpPr>
        <p:spPr/>
        <p:txBody>
          <a:bodyPr>
            <a:normAutofit/>
          </a:bodyPr>
          <a:lstStyle/>
          <a:p>
            <a:r>
              <a:rPr lang="en-US" sz="3600" dirty="0"/>
              <a:t>Invisible diversity</a:t>
            </a:r>
          </a:p>
        </p:txBody>
      </p:sp>
      <p:sp>
        <p:nvSpPr>
          <p:cNvPr id="6" name="Content Placeholder 5">
            <a:extLst>
              <a:ext uri="{FF2B5EF4-FFF2-40B4-BE49-F238E27FC236}">
                <a16:creationId xmlns:a16="http://schemas.microsoft.com/office/drawing/2014/main" id="{86028D7A-C195-E58B-BEE0-CD786B0D76BD}"/>
              </a:ext>
            </a:extLst>
          </p:cNvPr>
          <p:cNvSpPr>
            <a:spLocks noGrp="1"/>
          </p:cNvSpPr>
          <p:nvPr>
            <p:ph sz="quarter" idx="4"/>
          </p:nvPr>
        </p:nvSpPr>
        <p:spPr/>
        <p:txBody>
          <a:bodyPr numCol="2">
            <a:normAutofit fontScale="92500" lnSpcReduction="10000"/>
          </a:bodyPr>
          <a:lstStyle/>
          <a:p>
            <a:r>
              <a:rPr lang="en-US" dirty="0"/>
              <a:t>Neurodiversity</a:t>
            </a:r>
          </a:p>
          <a:p>
            <a:r>
              <a:rPr lang="en-US" dirty="0"/>
              <a:t>Geographic location</a:t>
            </a:r>
          </a:p>
          <a:p>
            <a:r>
              <a:rPr lang="en-US" dirty="0"/>
              <a:t>Beliefs</a:t>
            </a:r>
          </a:p>
          <a:p>
            <a:r>
              <a:rPr lang="en-US" dirty="0"/>
              <a:t>Marital status</a:t>
            </a:r>
          </a:p>
          <a:p>
            <a:r>
              <a:rPr lang="en-US" dirty="0"/>
              <a:t>Specialty</a:t>
            </a:r>
          </a:p>
          <a:p>
            <a:r>
              <a:rPr lang="en-US" dirty="0"/>
              <a:t>Culture</a:t>
            </a:r>
          </a:p>
          <a:p>
            <a:r>
              <a:rPr lang="en-US" dirty="0"/>
              <a:t>Physical Abilities</a:t>
            </a:r>
          </a:p>
          <a:p>
            <a:r>
              <a:rPr lang="en-US" dirty="0"/>
              <a:t>Sexual Orientation</a:t>
            </a:r>
          </a:p>
          <a:p>
            <a:r>
              <a:rPr lang="en-US" dirty="0"/>
              <a:t>Native</a:t>
            </a:r>
          </a:p>
          <a:p>
            <a:r>
              <a:rPr lang="en-US" dirty="0"/>
              <a:t>Organizational level</a:t>
            </a:r>
          </a:p>
          <a:p>
            <a:r>
              <a:rPr lang="en-US" dirty="0"/>
              <a:t>Socio-economic</a:t>
            </a:r>
          </a:p>
          <a:p>
            <a:r>
              <a:rPr lang="en-US" dirty="0"/>
              <a:t>Education</a:t>
            </a:r>
          </a:p>
          <a:p>
            <a:r>
              <a:rPr lang="en-US" dirty="0"/>
              <a:t>Communication style</a:t>
            </a:r>
          </a:p>
        </p:txBody>
      </p:sp>
    </p:spTree>
    <p:extLst>
      <p:ext uri="{BB962C8B-B14F-4D97-AF65-F5344CB8AC3E}">
        <p14:creationId xmlns:p14="http://schemas.microsoft.com/office/powerpoint/2010/main" val="221914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ECFDF5-2C52-5B45-49DF-28E81AE2E09A}"/>
              </a:ext>
            </a:extLst>
          </p:cNvPr>
          <p:cNvSpPr>
            <a:spLocks noGrp="1"/>
          </p:cNvSpPr>
          <p:nvPr>
            <p:ph type="title"/>
          </p:nvPr>
        </p:nvSpPr>
        <p:spPr/>
        <p:txBody>
          <a:bodyPr/>
          <a:lstStyle/>
          <a:p>
            <a:r>
              <a:rPr lang="en-US" dirty="0"/>
              <a:t>Icebreaker activity</a:t>
            </a:r>
          </a:p>
        </p:txBody>
      </p:sp>
      <p:sp>
        <p:nvSpPr>
          <p:cNvPr id="5" name="Text Placeholder 4">
            <a:extLst>
              <a:ext uri="{FF2B5EF4-FFF2-40B4-BE49-F238E27FC236}">
                <a16:creationId xmlns:a16="http://schemas.microsoft.com/office/drawing/2014/main" id="{F5C37A79-CF60-73FB-7948-717B647BACE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89950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4D5A2-3E29-86FB-4F2E-45B4A76E7D39}"/>
              </a:ext>
            </a:extLst>
          </p:cNvPr>
          <p:cNvSpPr>
            <a:spLocks noGrp="1"/>
          </p:cNvSpPr>
          <p:nvPr>
            <p:ph type="title"/>
          </p:nvPr>
        </p:nvSpPr>
        <p:spPr/>
        <p:txBody>
          <a:bodyPr>
            <a:normAutofit fontScale="90000"/>
          </a:bodyPr>
          <a:lstStyle/>
          <a:p>
            <a:r>
              <a:rPr lang="en-US" sz="7200" b="1" dirty="0"/>
              <a:t>Ola Joseph</a:t>
            </a:r>
          </a:p>
        </p:txBody>
      </p:sp>
      <p:sp>
        <p:nvSpPr>
          <p:cNvPr id="3" name="Text Placeholder 2">
            <a:extLst>
              <a:ext uri="{FF2B5EF4-FFF2-40B4-BE49-F238E27FC236}">
                <a16:creationId xmlns:a16="http://schemas.microsoft.com/office/drawing/2014/main" id="{C9AC95AE-F2AC-98D4-A578-534C6EDC6CCF}"/>
              </a:ext>
            </a:extLst>
          </p:cNvPr>
          <p:cNvSpPr>
            <a:spLocks noGrp="1"/>
          </p:cNvSpPr>
          <p:nvPr>
            <p:ph type="body" sz="half" idx="2"/>
          </p:nvPr>
        </p:nvSpPr>
        <p:spPr/>
        <p:txBody>
          <a:bodyPr>
            <a:normAutofit fontScale="925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Diversity is not about how we differ. Diversity is about embracing one another’s uniqueness.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pic>
        <p:nvPicPr>
          <p:cNvPr id="4" name="Picture Placeholder 4">
            <a:extLst>
              <a:ext uri="{FF2B5EF4-FFF2-40B4-BE49-F238E27FC236}">
                <a16:creationId xmlns:a16="http://schemas.microsoft.com/office/drawing/2014/main" id="{A6A30143-8336-29F8-150C-7BE50E93A75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5128" b="5128"/>
          <a:stretch/>
        </p:blipFill>
        <p:spPr>
          <a:xfrm>
            <a:off x="5992542" y="1147483"/>
            <a:ext cx="4553492" cy="4553510"/>
          </a:xfrm>
        </p:spPr>
      </p:pic>
    </p:spTree>
    <p:extLst>
      <p:ext uri="{BB962C8B-B14F-4D97-AF65-F5344CB8AC3E}">
        <p14:creationId xmlns:p14="http://schemas.microsoft.com/office/powerpoint/2010/main" val="839997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94FD9C-15D3-DA15-BE5D-950903B0369A}"/>
              </a:ext>
            </a:extLst>
          </p:cNvPr>
          <p:cNvSpPr>
            <a:spLocks noGrp="1"/>
          </p:cNvSpPr>
          <p:nvPr>
            <p:ph type="title"/>
          </p:nvPr>
        </p:nvSpPr>
        <p:spPr/>
        <p:txBody>
          <a:bodyPr/>
          <a:lstStyle/>
          <a:p>
            <a:r>
              <a:rPr lang="en-US" dirty="0"/>
              <a:t>Self reflection activity</a:t>
            </a:r>
          </a:p>
        </p:txBody>
      </p:sp>
      <p:sp>
        <p:nvSpPr>
          <p:cNvPr id="6" name="Content Placeholder 5">
            <a:extLst>
              <a:ext uri="{FF2B5EF4-FFF2-40B4-BE49-F238E27FC236}">
                <a16:creationId xmlns:a16="http://schemas.microsoft.com/office/drawing/2014/main" id="{84C93CB9-A7C1-72BC-8400-55E84E8942F7}"/>
              </a:ext>
            </a:extLst>
          </p:cNvPr>
          <p:cNvSpPr>
            <a:spLocks noGrp="1"/>
          </p:cNvSpPr>
          <p:nvPr>
            <p:ph idx="1"/>
          </p:nvPr>
        </p:nvSpPr>
        <p:spPr/>
        <p:txBody>
          <a:bodyPr>
            <a:normAutofit fontScale="92500" lnSpcReduction="10000"/>
          </a:bodyPr>
          <a:lstStyle/>
          <a:p>
            <a:r>
              <a:rPr lang="en-US" dirty="0"/>
              <a:t>Which two dimensions are most </a:t>
            </a:r>
            <a:br>
              <a:rPr lang="en-US" dirty="0"/>
            </a:br>
            <a:r>
              <a:rPr lang="en-US" dirty="0"/>
              <a:t>important when defining you?</a:t>
            </a:r>
          </a:p>
          <a:p>
            <a:endParaRPr lang="en-US" dirty="0"/>
          </a:p>
          <a:p>
            <a:r>
              <a:rPr lang="en-US" dirty="0"/>
              <a:t>Share a time that made </a:t>
            </a:r>
            <a:br>
              <a:rPr lang="en-US" dirty="0"/>
            </a:br>
            <a:r>
              <a:rPr lang="en-US" dirty="0"/>
              <a:t>you especially proud.</a:t>
            </a:r>
          </a:p>
          <a:p>
            <a:endParaRPr lang="en-US" dirty="0"/>
          </a:p>
          <a:p>
            <a:r>
              <a:rPr lang="en-US" dirty="0"/>
              <a:t>Share a time it was especially</a:t>
            </a:r>
            <a:br>
              <a:rPr lang="en-US" dirty="0"/>
            </a:br>
            <a:r>
              <a:rPr lang="en-US" dirty="0"/>
              <a:t>painful or uncomfortable.</a:t>
            </a:r>
          </a:p>
          <a:p>
            <a:endParaRPr lang="en-US" dirty="0"/>
          </a:p>
          <a:p>
            <a:r>
              <a:rPr lang="en-US" dirty="0"/>
              <a:t>Share an associated stereotype</a:t>
            </a:r>
            <a:br>
              <a:rPr lang="en-US" dirty="0"/>
            </a:br>
            <a:r>
              <a:rPr lang="en-US" dirty="0"/>
              <a:t>that is not consistent with you.</a:t>
            </a:r>
          </a:p>
        </p:txBody>
      </p:sp>
    </p:spTree>
    <p:extLst>
      <p:ext uri="{BB962C8B-B14F-4D97-AF65-F5344CB8AC3E}">
        <p14:creationId xmlns:p14="http://schemas.microsoft.com/office/powerpoint/2010/main" val="13737705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94FD9C-15D3-DA15-BE5D-950903B0369A}"/>
              </a:ext>
            </a:extLst>
          </p:cNvPr>
          <p:cNvSpPr>
            <a:spLocks noGrp="1"/>
          </p:cNvSpPr>
          <p:nvPr>
            <p:ph type="title"/>
          </p:nvPr>
        </p:nvSpPr>
        <p:spPr/>
        <p:txBody>
          <a:bodyPr/>
          <a:lstStyle/>
          <a:p>
            <a:r>
              <a:rPr lang="en-US" dirty="0"/>
              <a:t>Self reflection activity part 2</a:t>
            </a:r>
          </a:p>
        </p:txBody>
      </p:sp>
      <p:sp>
        <p:nvSpPr>
          <p:cNvPr id="6" name="Content Placeholder 5">
            <a:extLst>
              <a:ext uri="{FF2B5EF4-FFF2-40B4-BE49-F238E27FC236}">
                <a16:creationId xmlns:a16="http://schemas.microsoft.com/office/drawing/2014/main" id="{84C93CB9-A7C1-72BC-8400-55E84E8942F7}"/>
              </a:ext>
            </a:extLst>
          </p:cNvPr>
          <p:cNvSpPr>
            <a:spLocks noGrp="1"/>
          </p:cNvSpPr>
          <p:nvPr>
            <p:ph idx="1"/>
          </p:nvPr>
        </p:nvSpPr>
        <p:spPr/>
        <p:txBody>
          <a:bodyPr>
            <a:normAutofit lnSpcReduction="10000"/>
          </a:bodyPr>
          <a:lstStyle/>
          <a:p>
            <a:r>
              <a:rPr lang="en-US" dirty="0"/>
              <a:t>What impacts has this had for</a:t>
            </a:r>
            <a:br>
              <a:rPr lang="en-US" dirty="0"/>
            </a:br>
            <a:r>
              <a:rPr lang="en-US" dirty="0"/>
              <a:t>you personally?</a:t>
            </a:r>
          </a:p>
          <a:p>
            <a:endParaRPr lang="en-US" dirty="0"/>
          </a:p>
          <a:p>
            <a:r>
              <a:rPr lang="en-US" dirty="0"/>
              <a:t>What impacts has this had for</a:t>
            </a:r>
            <a:br>
              <a:rPr lang="en-US" dirty="0"/>
            </a:br>
            <a:r>
              <a:rPr lang="en-US" dirty="0"/>
              <a:t>you professionally?</a:t>
            </a:r>
          </a:p>
          <a:p>
            <a:endParaRPr lang="en-US" dirty="0"/>
          </a:p>
          <a:p>
            <a:pPr lvl="0">
              <a:lnSpc>
                <a:spcPct val="100000"/>
              </a:lnSpc>
              <a:spcBef>
                <a:spcPts val="0"/>
              </a:spcBef>
              <a:defRPr/>
            </a:pPr>
            <a:r>
              <a:rPr lang="en-US" dirty="0">
                <a:solidFill>
                  <a:srgbClr val="000000"/>
                </a:solidFill>
              </a:rPr>
              <a:t>Are there places that one of </a:t>
            </a:r>
            <a:br>
              <a:rPr lang="en-US" dirty="0">
                <a:solidFill>
                  <a:srgbClr val="000000"/>
                </a:solidFill>
              </a:rPr>
            </a:br>
            <a:r>
              <a:rPr lang="en-US" dirty="0">
                <a:solidFill>
                  <a:srgbClr val="000000"/>
                </a:solidFill>
              </a:rPr>
              <a:t>your dimensions of diversity </a:t>
            </a:r>
            <a:br>
              <a:rPr lang="en-US" dirty="0">
                <a:solidFill>
                  <a:srgbClr val="000000"/>
                </a:solidFill>
              </a:rPr>
            </a:br>
            <a:r>
              <a:rPr lang="en-US" dirty="0">
                <a:solidFill>
                  <a:srgbClr val="000000"/>
                </a:solidFill>
              </a:rPr>
              <a:t>has positively impacted your </a:t>
            </a:r>
            <a:br>
              <a:rPr lang="en-US" dirty="0">
                <a:solidFill>
                  <a:srgbClr val="000000"/>
                </a:solidFill>
              </a:rPr>
            </a:br>
            <a:r>
              <a:rPr lang="en-US" dirty="0">
                <a:solidFill>
                  <a:srgbClr val="000000"/>
                </a:solidFill>
              </a:rPr>
              <a:t>work or granted you privilege?</a:t>
            </a:r>
          </a:p>
        </p:txBody>
      </p:sp>
    </p:spTree>
    <p:extLst>
      <p:ext uri="{BB962C8B-B14F-4D97-AF65-F5344CB8AC3E}">
        <p14:creationId xmlns:p14="http://schemas.microsoft.com/office/powerpoint/2010/main" val="3997865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F5B7A-ED74-36B3-8876-C23588227D88}"/>
              </a:ext>
            </a:extLst>
          </p:cNvPr>
          <p:cNvSpPr>
            <a:spLocks noGrp="1"/>
          </p:cNvSpPr>
          <p:nvPr>
            <p:ph type="title"/>
          </p:nvPr>
        </p:nvSpPr>
        <p:spPr/>
        <p:txBody>
          <a:bodyPr/>
          <a:lstStyle/>
          <a:p>
            <a:r>
              <a:rPr lang="en-US" dirty="0"/>
              <a:t>Self reflection debrief</a:t>
            </a:r>
          </a:p>
        </p:txBody>
      </p:sp>
      <p:sp>
        <p:nvSpPr>
          <p:cNvPr id="3" name="Content Placeholder 2">
            <a:extLst>
              <a:ext uri="{FF2B5EF4-FFF2-40B4-BE49-F238E27FC236}">
                <a16:creationId xmlns:a16="http://schemas.microsoft.com/office/drawing/2014/main" id="{02E0362E-266D-7FD2-D466-DAD060AD8FFB}"/>
              </a:ext>
            </a:extLst>
          </p:cNvPr>
          <p:cNvSpPr>
            <a:spLocks noGrp="1"/>
          </p:cNvSpPr>
          <p:nvPr>
            <p:ph idx="1"/>
          </p:nvPr>
        </p:nvSpPr>
        <p:spPr/>
        <p:txBody>
          <a:bodyPr/>
          <a:lstStyle/>
          <a:p>
            <a:r>
              <a:rPr lang="en-US" dirty="0"/>
              <a:t>What was it like to share and to listen</a:t>
            </a:r>
          </a:p>
          <a:p>
            <a:pPr marL="0" indent="0">
              <a:buNone/>
            </a:pPr>
            <a:endParaRPr lang="en-US" dirty="0"/>
          </a:p>
          <a:p>
            <a:r>
              <a:rPr lang="en-US" dirty="0"/>
              <a:t>Are there any places this conversation might cause you to think differently or impact future actions?</a:t>
            </a:r>
          </a:p>
          <a:p>
            <a:pPr marL="0" indent="0">
              <a:buNone/>
            </a:pPr>
            <a:endParaRPr lang="en-US" dirty="0"/>
          </a:p>
          <a:p>
            <a:r>
              <a:rPr lang="en-US" dirty="0"/>
              <a:t>What stands in your way to having more conversation like this at work?</a:t>
            </a:r>
          </a:p>
        </p:txBody>
      </p:sp>
    </p:spTree>
    <p:extLst>
      <p:ext uri="{BB962C8B-B14F-4D97-AF65-F5344CB8AC3E}">
        <p14:creationId xmlns:p14="http://schemas.microsoft.com/office/powerpoint/2010/main" val="1800409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F74051-DDD7-F0FE-18EA-F2F2A0EF55DE}"/>
              </a:ext>
            </a:extLst>
          </p:cNvPr>
          <p:cNvSpPr>
            <a:spLocks noGrp="1"/>
          </p:cNvSpPr>
          <p:nvPr>
            <p:ph type="title"/>
          </p:nvPr>
        </p:nvSpPr>
        <p:spPr/>
        <p:txBody>
          <a:bodyPr/>
          <a:lstStyle/>
          <a:p>
            <a:r>
              <a:rPr lang="en-US" dirty="0"/>
              <a:t>Microaggressions</a:t>
            </a:r>
          </a:p>
        </p:txBody>
      </p:sp>
      <p:sp>
        <p:nvSpPr>
          <p:cNvPr id="5" name="Text Placeholder 4">
            <a:extLst>
              <a:ext uri="{FF2B5EF4-FFF2-40B4-BE49-F238E27FC236}">
                <a16:creationId xmlns:a16="http://schemas.microsoft.com/office/drawing/2014/main" id="{618241F0-3E8F-388F-5F0D-5244B82CC20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47772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0D8ACC-CBBB-26E8-5FEE-A1EE4F878190}"/>
              </a:ext>
            </a:extLst>
          </p:cNvPr>
          <p:cNvSpPr>
            <a:spLocks noGrp="1"/>
          </p:cNvSpPr>
          <p:nvPr>
            <p:ph type="title"/>
          </p:nvPr>
        </p:nvSpPr>
        <p:spPr/>
        <p:txBody>
          <a:bodyPr/>
          <a:lstStyle/>
          <a:p>
            <a:r>
              <a:rPr lang="en-US" dirty="0"/>
              <a:t>What is a microaggression?</a:t>
            </a:r>
          </a:p>
        </p:txBody>
      </p:sp>
    </p:spTree>
    <p:extLst>
      <p:ext uri="{BB962C8B-B14F-4D97-AF65-F5344CB8AC3E}">
        <p14:creationId xmlns:p14="http://schemas.microsoft.com/office/powerpoint/2010/main" val="13635806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949D56-0DB9-55CC-0120-AD7219B2DAF1}"/>
              </a:ext>
            </a:extLst>
          </p:cNvPr>
          <p:cNvSpPr>
            <a:spLocks noGrp="1"/>
          </p:cNvSpPr>
          <p:nvPr>
            <p:ph type="title"/>
          </p:nvPr>
        </p:nvSpPr>
        <p:spPr/>
        <p:txBody>
          <a:bodyPr/>
          <a:lstStyle/>
          <a:p>
            <a:r>
              <a:rPr lang="en-US" dirty="0"/>
              <a:t>Microaggressions</a:t>
            </a:r>
          </a:p>
        </p:txBody>
      </p:sp>
      <p:sp>
        <p:nvSpPr>
          <p:cNvPr id="4" name="Content Placeholder 3">
            <a:extLst>
              <a:ext uri="{FF2B5EF4-FFF2-40B4-BE49-F238E27FC236}">
                <a16:creationId xmlns:a16="http://schemas.microsoft.com/office/drawing/2014/main" id="{4906FF06-B9E8-0E11-0E62-E0D23E63E910}"/>
              </a:ext>
            </a:extLst>
          </p:cNvPr>
          <p:cNvSpPr>
            <a:spLocks noGrp="1"/>
          </p:cNvSpPr>
          <p:nvPr>
            <p:ph idx="1"/>
          </p:nvPr>
        </p:nvSpPr>
        <p:spPr/>
        <p:txBody>
          <a:bodyPr/>
          <a:lstStyle/>
          <a:p>
            <a:r>
              <a:rPr lang="en-US" dirty="0"/>
              <a:t>Micro-invalidation</a:t>
            </a:r>
          </a:p>
          <a:p>
            <a:r>
              <a:rPr lang="en-US" dirty="0"/>
              <a:t>Micro-insult</a:t>
            </a:r>
          </a:p>
          <a:p>
            <a:r>
              <a:rPr lang="en-US" dirty="0"/>
              <a:t>Micro-assault</a:t>
            </a:r>
          </a:p>
        </p:txBody>
      </p:sp>
    </p:spTree>
    <p:extLst>
      <p:ext uri="{BB962C8B-B14F-4D97-AF65-F5344CB8AC3E}">
        <p14:creationId xmlns:p14="http://schemas.microsoft.com/office/powerpoint/2010/main" val="2018808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146B-FC42-4399-0103-F1DD08F08E46}"/>
              </a:ext>
            </a:extLst>
          </p:cNvPr>
          <p:cNvSpPr>
            <a:spLocks noGrp="1"/>
          </p:cNvSpPr>
          <p:nvPr>
            <p:ph type="title"/>
          </p:nvPr>
        </p:nvSpPr>
        <p:spPr/>
        <p:txBody>
          <a:bodyPr/>
          <a:lstStyle/>
          <a:p>
            <a:r>
              <a:rPr lang="en-US" dirty="0"/>
              <a:t>Demographics affected</a:t>
            </a:r>
          </a:p>
        </p:txBody>
      </p:sp>
      <p:sp>
        <p:nvSpPr>
          <p:cNvPr id="3" name="Content Placeholder 2">
            <a:extLst>
              <a:ext uri="{FF2B5EF4-FFF2-40B4-BE49-F238E27FC236}">
                <a16:creationId xmlns:a16="http://schemas.microsoft.com/office/drawing/2014/main" id="{B4393164-9F87-7CF9-8729-F592229EA1BF}"/>
              </a:ext>
            </a:extLst>
          </p:cNvPr>
          <p:cNvSpPr>
            <a:spLocks noGrp="1"/>
          </p:cNvSpPr>
          <p:nvPr>
            <p:ph idx="1"/>
          </p:nvPr>
        </p:nvSpPr>
        <p:spPr/>
        <p:txBody>
          <a:bodyPr/>
          <a:lstStyle/>
          <a:p>
            <a:r>
              <a:rPr lang="en-US" dirty="0" err="1"/>
              <a:t>LatinX</a:t>
            </a:r>
            <a:r>
              <a:rPr lang="en-US" dirty="0"/>
              <a:t> – 29%</a:t>
            </a:r>
          </a:p>
          <a:p>
            <a:r>
              <a:rPr lang="en-US" dirty="0"/>
              <a:t>Asian – 21%</a:t>
            </a:r>
          </a:p>
          <a:p>
            <a:r>
              <a:rPr lang="en-US" dirty="0"/>
              <a:t>Black or African American – 41%</a:t>
            </a:r>
          </a:p>
          <a:p>
            <a:r>
              <a:rPr lang="en-US" dirty="0"/>
              <a:t>Two or more races – 8%</a:t>
            </a:r>
          </a:p>
          <a:p>
            <a:r>
              <a:rPr lang="en-US" dirty="0"/>
              <a:t>White – 1%</a:t>
            </a:r>
          </a:p>
        </p:txBody>
      </p:sp>
    </p:spTree>
    <p:extLst>
      <p:ext uri="{BB962C8B-B14F-4D97-AF65-F5344CB8AC3E}">
        <p14:creationId xmlns:p14="http://schemas.microsoft.com/office/powerpoint/2010/main" val="3193266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9E1BA7-7552-584A-3C02-5D4025F4FA16}"/>
              </a:ext>
            </a:extLst>
          </p:cNvPr>
          <p:cNvSpPr>
            <a:spLocks noGrp="1"/>
          </p:cNvSpPr>
          <p:nvPr>
            <p:ph type="title"/>
          </p:nvPr>
        </p:nvSpPr>
        <p:spPr/>
        <p:txBody>
          <a:bodyPr/>
          <a:lstStyle/>
          <a:p>
            <a:r>
              <a:rPr lang="en-US" dirty="0"/>
              <a:t>Microaggression</a:t>
            </a:r>
          </a:p>
        </p:txBody>
      </p:sp>
      <p:sp>
        <p:nvSpPr>
          <p:cNvPr id="5" name="Content Placeholder 4">
            <a:extLst>
              <a:ext uri="{FF2B5EF4-FFF2-40B4-BE49-F238E27FC236}">
                <a16:creationId xmlns:a16="http://schemas.microsoft.com/office/drawing/2014/main" id="{3BDD5EA1-31C5-2C34-4DD2-CA99C7F43A43}"/>
              </a:ext>
            </a:extLst>
          </p:cNvPr>
          <p:cNvSpPr>
            <a:spLocks noGrp="1"/>
          </p:cNvSpPr>
          <p:nvPr>
            <p:ph idx="1"/>
          </p:nvPr>
        </p:nvSpPr>
        <p:spPr/>
        <p:txBody>
          <a:bodyPr/>
          <a:lstStyle/>
          <a:p>
            <a:r>
              <a:rPr lang="en-US" dirty="0"/>
              <a:t>There’s nothing micro about it</a:t>
            </a:r>
          </a:p>
          <a:p>
            <a:r>
              <a:rPr lang="en-US" dirty="0"/>
              <a:t>People aren’t intending to be aggressive</a:t>
            </a:r>
          </a:p>
        </p:txBody>
      </p:sp>
    </p:spTree>
    <p:extLst>
      <p:ext uri="{BB962C8B-B14F-4D97-AF65-F5344CB8AC3E}">
        <p14:creationId xmlns:p14="http://schemas.microsoft.com/office/powerpoint/2010/main" val="2798603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AB584-DFF3-8D2C-B9A9-71EE5AB0605E}"/>
              </a:ext>
            </a:extLst>
          </p:cNvPr>
          <p:cNvSpPr>
            <a:spLocks noGrp="1"/>
          </p:cNvSpPr>
          <p:nvPr>
            <p:ph type="title"/>
          </p:nvPr>
        </p:nvSpPr>
        <p:spPr/>
        <p:txBody>
          <a:bodyPr/>
          <a:lstStyle/>
          <a:p>
            <a:r>
              <a:rPr lang="en-US" dirty="0"/>
              <a:t>Subtle Acts of Exclusion</a:t>
            </a:r>
          </a:p>
        </p:txBody>
      </p:sp>
      <p:sp>
        <p:nvSpPr>
          <p:cNvPr id="3" name="Content Placeholder 2">
            <a:extLst>
              <a:ext uri="{FF2B5EF4-FFF2-40B4-BE49-F238E27FC236}">
                <a16:creationId xmlns:a16="http://schemas.microsoft.com/office/drawing/2014/main" id="{355B6F4B-0207-564D-CB96-CCA95E408B63}"/>
              </a:ext>
            </a:extLst>
          </p:cNvPr>
          <p:cNvSpPr>
            <a:spLocks noGrp="1"/>
          </p:cNvSpPr>
          <p:nvPr>
            <p:ph idx="1"/>
          </p:nvPr>
        </p:nvSpPr>
        <p:spPr/>
        <p:txBody>
          <a:bodyPr/>
          <a:lstStyle/>
          <a:p>
            <a:r>
              <a:rPr lang="en-US" dirty="0"/>
              <a:t>Hard to identify and speak up about</a:t>
            </a:r>
          </a:p>
          <a:p>
            <a:r>
              <a:rPr lang="en-US" dirty="0"/>
              <a:t>Things people say and do</a:t>
            </a:r>
          </a:p>
          <a:p>
            <a:r>
              <a:rPr lang="en-US" dirty="0"/>
              <a:t>People with marginalized</a:t>
            </a:r>
          </a:p>
        </p:txBody>
      </p:sp>
    </p:spTree>
    <p:extLst>
      <p:ext uri="{BB962C8B-B14F-4D97-AF65-F5344CB8AC3E}">
        <p14:creationId xmlns:p14="http://schemas.microsoft.com/office/powerpoint/2010/main" val="1132535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1564BE-D7DF-A358-0BD4-DDD371AFD60D}"/>
              </a:ext>
            </a:extLst>
          </p:cNvPr>
          <p:cNvSpPr>
            <a:spLocks noGrp="1"/>
          </p:cNvSpPr>
          <p:nvPr>
            <p:ph type="title"/>
          </p:nvPr>
        </p:nvSpPr>
        <p:spPr/>
        <p:txBody>
          <a:bodyPr/>
          <a:lstStyle/>
          <a:p>
            <a:r>
              <a:rPr lang="en-US" dirty="0"/>
              <a:t>What do we have in common?</a:t>
            </a:r>
          </a:p>
        </p:txBody>
      </p:sp>
      <p:sp>
        <p:nvSpPr>
          <p:cNvPr id="5" name="Content Placeholder 4">
            <a:extLst>
              <a:ext uri="{FF2B5EF4-FFF2-40B4-BE49-F238E27FC236}">
                <a16:creationId xmlns:a16="http://schemas.microsoft.com/office/drawing/2014/main" id="{225E612D-08E2-7BFB-87EB-2A96E519327C}"/>
              </a:ext>
            </a:extLst>
          </p:cNvPr>
          <p:cNvSpPr>
            <a:spLocks noGrp="1"/>
          </p:cNvSpPr>
          <p:nvPr>
            <p:ph idx="1"/>
          </p:nvPr>
        </p:nvSpPr>
        <p:spPr/>
        <p:txBody>
          <a:bodyPr/>
          <a:lstStyle/>
          <a:p>
            <a:pPr marL="0" indent="0">
              <a:buNone/>
            </a:pPr>
            <a:r>
              <a:rPr lang="en-US" dirty="0"/>
              <a:t>Aside from work and the obvious:</a:t>
            </a:r>
          </a:p>
          <a:p>
            <a:r>
              <a:rPr lang="en-US" dirty="0"/>
              <a:t>Find 10 things you have in common</a:t>
            </a:r>
          </a:p>
          <a:p>
            <a:r>
              <a:rPr lang="en-US" dirty="0"/>
              <a:t>Select one person to write answers on chart paper</a:t>
            </a:r>
          </a:p>
          <a:p>
            <a:r>
              <a:rPr lang="en-US" dirty="0"/>
              <a:t>Select person(s) to share with everyone</a:t>
            </a:r>
          </a:p>
        </p:txBody>
      </p:sp>
    </p:spTree>
    <p:extLst>
      <p:ext uri="{BB962C8B-B14F-4D97-AF65-F5344CB8AC3E}">
        <p14:creationId xmlns:p14="http://schemas.microsoft.com/office/powerpoint/2010/main" val="2223675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F7315-62ED-D85D-6260-6F515671E528}"/>
              </a:ext>
            </a:extLst>
          </p:cNvPr>
          <p:cNvSpPr>
            <a:spLocks noGrp="1"/>
          </p:cNvSpPr>
          <p:nvPr>
            <p:ph type="title"/>
          </p:nvPr>
        </p:nvSpPr>
        <p:spPr/>
        <p:txBody>
          <a:bodyPr/>
          <a:lstStyle/>
          <a:p>
            <a:r>
              <a:rPr lang="en-US" dirty="0"/>
              <a:t>SAE’s happen any day to anybody</a:t>
            </a:r>
          </a:p>
        </p:txBody>
      </p:sp>
    </p:spTree>
    <p:extLst>
      <p:ext uri="{BB962C8B-B14F-4D97-AF65-F5344CB8AC3E}">
        <p14:creationId xmlns:p14="http://schemas.microsoft.com/office/powerpoint/2010/main" val="917489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FC3AF0-2EB6-A93C-461F-75D6104053D3}"/>
              </a:ext>
            </a:extLst>
          </p:cNvPr>
          <p:cNvSpPr>
            <a:spLocks noGrp="1"/>
          </p:cNvSpPr>
          <p:nvPr>
            <p:ph type="title"/>
          </p:nvPr>
        </p:nvSpPr>
        <p:spPr/>
        <p:txBody>
          <a:bodyPr/>
          <a:lstStyle/>
          <a:p>
            <a:r>
              <a:rPr lang="en-US" dirty="0"/>
              <a:t>SAEs feel like</a:t>
            </a:r>
          </a:p>
        </p:txBody>
      </p:sp>
      <p:sp>
        <p:nvSpPr>
          <p:cNvPr id="4" name="Content Placeholder 3">
            <a:extLst>
              <a:ext uri="{FF2B5EF4-FFF2-40B4-BE49-F238E27FC236}">
                <a16:creationId xmlns:a16="http://schemas.microsoft.com/office/drawing/2014/main" id="{DF11807C-C4F2-52FB-DF3D-17EE26E059F1}"/>
              </a:ext>
            </a:extLst>
          </p:cNvPr>
          <p:cNvSpPr>
            <a:spLocks noGrp="1"/>
          </p:cNvSpPr>
          <p:nvPr>
            <p:ph idx="1"/>
          </p:nvPr>
        </p:nvSpPr>
        <p:spPr/>
        <p:txBody>
          <a:bodyPr/>
          <a:lstStyle/>
          <a:p>
            <a:r>
              <a:rPr lang="en-US" dirty="0"/>
              <a:t>You don’t belong</a:t>
            </a:r>
          </a:p>
          <a:p>
            <a:r>
              <a:rPr lang="en-US" dirty="0"/>
              <a:t>You are invisible</a:t>
            </a:r>
          </a:p>
          <a:p>
            <a:r>
              <a:rPr lang="en-US" dirty="0"/>
              <a:t>You are a threat</a:t>
            </a:r>
          </a:p>
          <a:p>
            <a:r>
              <a:rPr lang="en-US" dirty="0"/>
              <a:t>You are not an individual</a:t>
            </a:r>
          </a:p>
          <a:p>
            <a:r>
              <a:rPr lang="en-US" dirty="0"/>
              <a:t>You are inadequate</a:t>
            </a:r>
          </a:p>
          <a:p>
            <a:r>
              <a:rPr lang="en-US" dirty="0"/>
              <a:t>You are a curiosity</a:t>
            </a:r>
          </a:p>
          <a:p>
            <a:r>
              <a:rPr lang="en-US" dirty="0"/>
              <a:t>You are not normal</a:t>
            </a:r>
          </a:p>
          <a:p>
            <a:r>
              <a:rPr lang="en-US" dirty="0"/>
              <a:t>You are a burden</a:t>
            </a:r>
          </a:p>
        </p:txBody>
      </p:sp>
    </p:spTree>
    <p:extLst>
      <p:ext uri="{BB962C8B-B14F-4D97-AF65-F5344CB8AC3E}">
        <p14:creationId xmlns:p14="http://schemas.microsoft.com/office/powerpoint/2010/main" val="8952584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DA6F12-F132-2B92-A4AF-2DF0E30215F1}"/>
              </a:ext>
            </a:extLst>
          </p:cNvPr>
          <p:cNvSpPr>
            <a:spLocks noGrp="1"/>
          </p:cNvSpPr>
          <p:nvPr>
            <p:ph type="title"/>
          </p:nvPr>
        </p:nvSpPr>
        <p:spPr/>
        <p:txBody>
          <a:bodyPr/>
          <a:lstStyle/>
          <a:p>
            <a:r>
              <a:rPr lang="en-US" dirty="0"/>
              <a:t>Interrupt Subtle Acts of Exclusion</a:t>
            </a:r>
          </a:p>
        </p:txBody>
      </p:sp>
    </p:spTree>
    <p:extLst>
      <p:ext uri="{BB962C8B-B14F-4D97-AF65-F5344CB8AC3E}">
        <p14:creationId xmlns:p14="http://schemas.microsoft.com/office/powerpoint/2010/main" val="6929894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FD40CB-EF72-A55D-9479-EC13440A446B}"/>
              </a:ext>
            </a:extLst>
          </p:cNvPr>
          <p:cNvSpPr>
            <a:spLocks noGrp="1"/>
          </p:cNvSpPr>
          <p:nvPr>
            <p:ph type="title"/>
          </p:nvPr>
        </p:nvSpPr>
        <p:spPr/>
        <p:txBody>
          <a:bodyPr/>
          <a:lstStyle/>
          <a:p>
            <a:r>
              <a:rPr lang="en-US" dirty="0"/>
              <a:t>How to interrupt</a:t>
            </a:r>
          </a:p>
        </p:txBody>
      </p:sp>
      <p:sp>
        <p:nvSpPr>
          <p:cNvPr id="4" name="Content Placeholder 3">
            <a:extLst>
              <a:ext uri="{FF2B5EF4-FFF2-40B4-BE49-F238E27FC236}">
                <a16:creationId xmlns:a16="http://schemas.microsoft.com/office/drawing/2014/main" id="{24B2486F-A397-0C20-B33A-1A8E55413E40}"/>
              </a:ext>
            </a:extLst>
          </p:cNvPr>
          <p:cNvSpPr>
            <a:spLocks noGrp="1"/>
          </p:cNvSpPr>
          <p:nvPr>
            <p:ph idx="1"/>
          </p:nvPr>
        </p:nvSpPr>
        <p:spPr/>
        <p:txBody>
          <a:bodyPr/>
          <a:lstStyle/>
          <a:p>
            <a:pPr marL="514350" indent="-514350">
              <a:buFont typeface="+mj-lt"/>
              <a:buAutoNum type="arabicPeriod"/>
            </a:pPr>
            <a:r>
              <a:rPr lang="en-US" dirty="0"/>
              <a:t>Think before responding</a:t>
            </a:r>
          </a:p>
          <a:p>
            <a:pPr marL="514350" indent="-514350">
              <a:buFont typeface="+mj-lt"/>
              <a:buAutoNum type="arabicPeriod"/>
            </a:pPr>
            <a:r>
              <a:rPr lang="en-US" dirty="0"/>
              <a:t>Avoid assuming intent</a:t>
            </a:r>
          </a:p>
          <a:p>
            <a:pPr marL="514350" indent="-514350">
              <a:buFont typeface="+mj-lt"/>
              <a:buAutoNum type="arabicPeriod"/>
            </a:pPr>
            <a:r>
              <a:rPr lang="en-US" dirty="0"/>
              <a:t>Seek understanding</a:t>
            </a:r>
          </a:p>
          <a:p>
            <a:pPr marL="514350" indent="-514350">
              <a:buFont typeface="+mj-lt"/>
              <a:buAutoNum type="arabicPeriod"/>
            </a:pPr>
            <a:r>
              <a:rPr lang="en-US" dirty="0"/>
              <a:t>Explain impact of comment</a:t>
            </a:r>
          </a:p>
          <a:p>
            <a:pPr marL="514350" indent="-514350">
              <a:buFont typeface="+mj-lt"/>
              <a:buAutoNum type="arabicPeriod"/>
            </a:pPr>
            <a:r>
              <a:rPr lang="en-US" dirty="0"/>
              <a:t>Use the opportunity to grow</a:t>
            </a:r>
          </a:p>
        </p:txBody>
      </p:sp>
    </p:spTree>
    <p:extLst>
      <p:ext uri="{BB962C8B-B14F-4D97-AF65-F5344CB8AC3E}">
        <p14:creationId xmlns:p14="http://schemas.microsoft.com/office/powerpoint/2010/main" val="6108302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4D5A2-3E29-86FB-4F2E-45B4A76E7D39}"/>
              </a:ext>
            </a:extLst>
          </p:cNvPr>
          <p:cNvSpPr>
            <a:spLocks noGrp="1"/>
          </p:cNvSpPr>
          <p:nvPr>
            <p:ph type="title"/>
          </p:nvPr>
        </p:nvSpPr>
        <p:spPr/>
        <p:txBody>
          <a:bodyPr>
            <a:normAutofit fontScale="90000"/>
          </a:bodyPr>
          <a:lstStyle/>
          <a:p>
            <a:r>
              <a:rPr lang="en-US" sz="7200" b="1" dirty="0"/>
              <a:t>Susan Scott</a:t>
            </a:r>
          </a:p>
        </p:txBody>
      </p:sp>
      <p:sp>
        <p:nvSpPr>
          <p:cNvPr id="3" name="Text Placeholder 2">
            <a:extLst>
              <a:ext uri="{FF2B5EF4-FFF2-40B4-BE49-F238E27FC236}">
                <a16:creationId xmlns:a16="http://schemas.microsoft.com/office/drawing/2014/main" id="{C9AC95AE-F2AC-98D4-A578-534C6EDC6CCF}"/>
              </a:ext>
            </a:extLst>
          </p:cNvPr>
          <p:cNvSpPr>
            <a:spLocks noGrp="1"/>
          </p:cNvSpPr>
          <p:nvPr>
            <p:ph type="body" sz="half" idx="2"/>
          </p:nvPr>
        </p:nvSpPr>
        <p:spPr/>
        <p:txBody>
          <a:bodyPr>
            <a:normAutofit fontScale="775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While no conversation is guaranteed to change the trajectory of your career, company, relationship or life any single conversation can.</a:t>
            </a:r>
            <a:endParaRPr lang="en-US" dirty="0"/>
          </a:p>
        </p:txBody>
      </p:sp>
      <p:pic>
        <p:nvPicPr>
          <p:cNvPr id="4" name="Picture Placeholder 4">
            <a:extLst>
              <a:ext uri="{FF2B5EF4-FFF2-40B4-BE49-F238E27FC236}">
                <a16:creationId xmlns:a16="http://schemas.microsoft.com/office/drawing/2014/main" id="{A6A30143-8336-29F8-150C-7BE50E93A75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5128" b="5128"/>
          <a:stretch/>
        </p:blipFill>
        <p:spPr>
          <a:xfrm>
            <a:off x="5992542" y="1147483"/>
            <a:ext cx="4553492" cy="4553510"/>
          </a:xfrm>
        </p:spPr>
      </p:pic>
    </p:spTree>
    <p:extLst>
      <p:ext uri="{BB962C8B-B14F-4D97-AF65-F5344CB8AC3E}">
        <p14:creationId xmlns:p14="http://schemas.microsoft.com/office/powerpoint/2010/main" val="5535394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6F5E30-B21D-479C-9C4C-F925DCDB701B}"/>
              </a:ext>
            </a:extLst>
          </p:cNvPr>
          <p:cNvSpPr>
            <a:spLocks noGrp="1"/>
          </p:cNvSpPr>
          <p:nvPr>
            <p:ph type="title"/>
          </p:nvPr>
        </p:nvSpPr>
        <p:spPr/>
        <p:txBody>
          <a:bodyPr/>
          <a:lstStyle/>
          <a:p>
            <a:r>
              <a:rPr lang="en-US" dirty="0"/>
              <a:t>Equity: Changing the game</a:t>
            </a:r>
          </a:p>
        </p:txBody>
      </p:sp>
      <p:sp>
        <p:nvSpPr>
          <p:cNvPr id="5" name="Text Placeholder 4">
            <a:extLst>
              <a:ext uri="{FF2B5EF4-FFF2-40B4-BE49-F238E27FC236}">
                <a16:creationId xmlns:a16="http://schemas.microsoft.com/office/drawing/2014/main" id="{EB37001A-9D6C-DE9B-C5A1-BF3336C0B21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519599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E8D897-C14C-8BF2-ED53-816F1D1AA14F}"/>
              </a:ext>
            </a:extLst>
          </p:cNvPr>
          <p:cNvSpPr>
            <a:spLocks noGrp="1"/>
          </p:cNvSpPr>
          <p:nvPr>
            <p:ph type="title"/>
          </p:nvPr>
        </p:nvSpPr>
        <p:spPr/>
        <p:txBody>
          <a:bodyPr/>
          <a:lstStyle/>
          <a:p>
            <a:r>
              <a:rPr lang="en-US" dirty="0"/>
              <a:t>What is equality? And equity?</a:t>
            </a:r>
          </a:p>
        </p:txBody>
      </p:sp>
      <p:pic>
        <p:nvPicPr>
          <p:cNvPr id="6" name="Picture Placeholder 4">
            <a:extLst>
              <a:ext uri="{FF2B5EF4-FFF2-40B4-BE49-F238E27FC236}">
                <a16:creationId xmlns:a16="http://schemas.microsoft.com/office/drawing/2014/main" id="{C9BB2A67-729A-53DF-81F2-0F63FD7FD693}"/>
              </a:ext>
            </a:extLst>
          </p:cNvPr>
          <p:cNvPicPr>
            <a:picLocks noChangeAspect="1"/>
          </p:cNvPicPr>
          <p:nvPr/>
        </p:nvPicPr>
        <p:blipFill rotWithShape="1">
          <a:blip r:embed="rId3">
            <a:extLst>
              <a:ext uri="{28A0092B-C50C-407E-A947-70E740481C1C}">
                <a14:useLocalDpi xmlns:a14="http://schemas.microsoft.com/office/drawing/2010/main" val="0"/>
              </a:ext>
            </a:extLst>
          </a:blip>
          <a:srcRect l="50205" r="3930"/>
          <a:stretch/>
        </p:blipFill>
        <p:spPr>
          <a:xfrm>
            <a:off x="7109326" y="2006040"/>
            <a:ext cx="3970496" cy="4486835"/>
          </a:xfrm>
          <a:prstGeom prst="rect">
            <a:avLst/>
          </a:prstGeom>
        </p:spPr>
      </p:pic>
      <p:pic>
        <p:nvPicPr>
          <p:cNvPr id="7" name="Picture Placeholder 4">
            <a:extLst>
              <a:ext uri="{FF2B5EF4-FFF2-40B4-BE49-F238E27FC236}">
                <a16:creationId xmlns:a16="http://schemas.microsoft.com/office/drawing/2014/main" id="{1F7AD741-A83F-9A5B-6CD1-8E53BBA25FBA}"/>
              </a:ext>
            </a:extLst>
          </p:cNvPr>
          <p:cNvPicPr>
            <a:picLocks noChangeAspect="1"/>
          </p:cNvPicPr>
          <p:nvPr/>
        </p:nvPicPr>
        <p:blipFill rotWithShape="1">
          <a:blip r:embed="rId3">
            <a:extLst>
              <a:ext uri="{28A0092B-C50C-407E-A947-70E740481C1C}">
                <a14:useLocalDpi xmlns:a14="http://schemas.microsoft.com/office/drawing/2010/main" val="0"/>
              </a:ext>
            </a:extLst>
          </a:blip>
          <a:srcRect l="3930" r="49795"/>
          <a:stretch/>
        </p:blipFill>
        <p:spPr>
          <a:xfrm>
            <a:off x="986118" y="2006040"/>
            <a:ext cx="4006098" cy="4486835"/>
          </a:xfrm>
          <a:prstGeom prst="rect">
            <a:avLst/>
          </a:prstGeom>
        </p:spPr>
      </p:pic>
    </p:spTree>
    <p:extLst>
      <p:ext uri="{BB962C8B-B14F-4D97-AF65-F5344CB8AC3E}">
        <p14:creationId xmlns:p14="http://schemas.microsoft.com/office/powerpoint/2010/main" val="409622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4DF7D9-9531-267A-4434-53F47961F5DB}"/>
              </a:ext>
            </a:extLst>
          </p:cNvPr>
          <p:cNvSpPr>
            <a:spLocks noGrp="1"/>
          </p:cNvSpPr>
          <p:nvPr>
            <p:ph type="title"/>
          </p:nvPr>
        </p:nvSpPr>
        <p:spPr/>
        <p:txBody>
          <a:bodyPr/>
          <a:lstStyle/>
          <a:p>
            <a:r>
              <a:rPr lang="en-US" dirty="0"/>
              <a:t>Equity is the process</a:t>
            </a:r>
          </a:p>
        </p:txBody>
      </p:sp>
      <p:sp>
        <p:nvSpPr>
          <p:cNvPr id="4" name="Content Placeholder 3">
            <a:extLst>
              <a:ext uri="{FF2B5EF4-FFF2-40B4-BE49-F238E27FC236}">
                <a16:creationId xmlns:a16="http://schemas.microsoft.com/office/drawing/2014/main" id="{E9085483-ABA4-52AB-7656-DE937E2AE4E1}"/>
              </a:ext>
            </a:extLst>
          </p:cNvPr>
          <p:cNvSpPr>
            <a:spLocks noGrp="1"/>
          </p:cNvSpPr>
          <p:nvPr>
            <p:ph idx="1"/>
          </p:nvPr>
        </p:nvSpPr>
        <p:spPr/>
        <p:txBody>
          <a:bodyPr/>
          <a:lstStyle/>
          <a:p>
            <a:pPr marL="0" indent="0">
              <a:buNone/>
            </a:pPr>
            <a:r>
              <a:rPr lang="en-US" dirty="0"/>
              <a:t>Outcomes</a:t>
            </a:r>
          </a:p>
          <a:p>
            <a:r>
              <a:rPr lang="en-US" dirty="0"/>
              <a:t>Diversity</a:t>
            </a:r>
          </a:p>
          <a:p>
            <a:r>
              <a:rPr lang="en-US" dirty="0"/>
              <a:t>Inclusion</a:t>
            </a:r>
          </a:p>
        </p:txBody>
      </p:sp>
    </p:spTree>
    <p:extLst>
      <p:ext uri="{BB962C8B-B14F-4D97-AF65-F5344CB8AC3E}">
        <p14:creationId xmlns:p14="http://schemas.microsoft.com/office/powerpoint/2010/main" val="17758847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C1A63A-B622-F43A-666E-24AF71D683B9}"/>
              </a:ext>
            </a:extLst>
          </p:cNvPr>
          <p:cNvSpPr>
            <a:spLocks noGrp="1"/>
          </p:cNvSpPr>
          <p:nvPr>
            <p:ph type="title"/>
          </p:nvPr>
        </p:nvSpPr>
        <p:spPr/>
        <p:txBody>
          <a:bodyPr/>
          <a:lstStyle/>
          <a:p>
            <a:r>
              <a:rPr lang="en-US" dirty="0"/>
              <a:t>Let’s play a game</a:t>
            </a:r>
          </a:p>
        </p:txBody>
      </p:sp>
      <p:sp>
        <p:nvSpPr>
          <p:cNvPr id="5" name="Text Placeholder 4">
            <a:extLst>
              <a:ext uri="{FF2B5EF4-FFF2-40B4-BE49-F238E27FC236}">
                <a16:creationId xmlns:a16="http://schemas.microsoft.com/office/drawing/2014/main" id="{C2C85A81-30EF-F03C-6B6F-3EBD0191494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598509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A625B7-C644-9E70-8A81-22AFAD2592FD}"/>
              </a:ext>
            </a:extLst>
          </p:cNvPr>
          <p:cNvSpPr>
            <a:spLocks noGrp="1"/>
          </p:cNvSpPr>
          <p:nvPr>
            <p:ph type="title"/>
          </p:nvPr>
        </p:nvSpPr>
        <p:spPr/>
        <p:txBody>
          <a:bodyPr/>
          <a:lstStyle/>
          <a:p>
            <a:r>
              <a:rPr lang="en-US" dirty="0"/>
              <a:t>Brainstorm</a:t>
            </a:r>
          </a:p>
        </p:txBody>
      </p:sp>
      <p:sp>
        <p:nvSpPr>
          <p:cNvPr id="7" name="Content Placeholder 6">
            <a:extLst>
              <a:ext uri="{FF2B5EF4-FFF2-40B4-BE49-F238E27FC236}">
                <a16:creationId xmlns:a16="http://schemas.microsoft.com/office/drawing/2014/main" id="{D9B4E3E8-CDA9-6DD7-2248-6F39402CACC2}"/>
              </a:ext>
            </a:extLst>
          </p:cNvPr>
          <p:cNvSpPr>
            <a:spLocks noGrp="1"/>
          </p:cNvSpPr>
          <p:nvPr>
            <p:ph idx="1"/>
          </p:nvPr>
        </p:nvSpPr>
        <p:spPr/>
        <p:txBody>
          <a:bodyPr/>
          <a:lstStyle/>
          <a:p>
            <a:r>
              <a:rPr lang="en-US" dirty="0"/>
              <a:t>What if our endgame was equality?</a:t>
            </a:r>
          </a:p>
          <a:p>
            <a:r>
              <a:rPr lang="en-US" dirty="0"/>
              <a:t>What if our endgame was equity?</a:t>
            </a:r>
          </a:p>
        </p:txBody>
      </p:sp>
    </p:spTree>
    <p:extLst>
      <p:ext uri="{BB962C8B-B14F-4D97-AF65-F5344CB8AC3E}">
        <p14:creationId xmlns:p14="http://schemas.microsoft.com/office/powerpoint/2010/main" val="1361481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9D7C95-B848-CF3A-40A1-A5324FCB50E2}"/>
              </a:ext>
            </a:extLst>
          </p:cNvPr>
          <p:cNvSpPr>
            <a:spLocks noGrp="1"/>
          </p:cNvSpPr>
          <p:nvPr>
            <p:ph type="title"/>
          </p:nvPr>
        </p:nvSpPr>
        <p:spPr/>
        <p:txBody>
          <a:bodyPr/>
          <a:lstStyle/>
          <a:p>
            <a:r>
              <a:rPr lang="en-US" dirty="0"/>
              <a:t>Can you change the truth?</a:t>
            </a:r>
          </a:p>
        </p:txBody>
      </p:sp>
    </p:spTree>
    <p:extLst>
      <p:ext uri="{BB962C8B-B14F-4D97-AF65-F5344CB8AC3E}">
        <p14:creationId xmlns:p14="http://schemas.microsoft.com/office/powerpoint/2010/main" val="11142728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DB95C4-3273-A777-BF6B-F6038B8684E4}"/>
              </a:ext>
            </a:extLst>
          </p:cNvPr>
          <p:cNvSpPr>
            <a:spLocks noGrp="1"/>
          </p:cNvSpPr>
          <p:nvPr>
            <p:ph type="title"/>
          </p:nvPr>
        </p:nvSpPr>
        <p:spPr/>
        <p:txBody>
          <a:bodyPr/>
          <a:lstStyle/>
          <a:p>
            <a:r>
              <a:rPr lang="en-US" dirty="0"/>
              <a:t>Reflection</a:t>
            </a:r>
          </a:p>
        </p:txBody>
      </p:sp>
      <p:sp>
        <p:nvSpPr>
          <p:cNvPr id="5" name="Text Placeholder 4">
            <a:extLst>
              <a:ext uri="{FF2B5EF4-FFF2-40B4-BE49-F238E27FC236}">
                <a16:creationId xmlns:a16="http://schemas.microsoft.com/office/drawing/2014/main" id="{F97EEC2D-8A72-20C3-CCEE-AB364F70C2F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125439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F5B7A-ED74-36B3-8876-C23588227D88}"/>
              </a:ext>
            </a:extLst>
          </p:cNvPr>
          <p:cNvSpPr>
            <a:spLocks noGrp="1"/>
          </p:cNvSpPr>
          <p:nvPr>
            <p:ph type="title"/>
          </p:nvPr>
        </p:nvSpPr>
        <p:spPr/>
        <p:txBody>
          <a:bodyPr/>
          <a:lstStyle/>
          <a:p>
            <a:r>
              <a:rPr lang="en-US" dirty="0"/>
              <a:t>Self reflection debrief</a:t>
            </a:r>
          </a:p>
        </p:txBody>
      </p:sp>
      <p:sp>
        <p:nvSpPr>
          <p:cNvPr id="3" name="Content Placeholder 2">
            <a:extLst>
              <a:ext uri="{FF2B5EF4-FFF2-40B4-BE49-F238E27FC236}">
                <a16:creationId xmlns:a16="http://schemas.microsoft.com/office/drawing/2014/main" id="{02E0362E-266D-7FD2-D466-DAD060AD8FFB}"/>
              </a:ext>
            </a:extLst>
          </p:cNvPr>
          <p:cNvSpPr>
            <a:spLocks noGrp="1"/>
          </p:cNvSpPr>
          <p:nvPr>
            <p:ph idx="1"/>
          </p:nvPr>
        </p:nvSpPr>
        <p:spPr/>
        <p:txBody>
          <a:bodyPr/>
          <a:lstStyle/>
          <a:p>
            <a:r>
              <a:rPr lang="en-US" dirty="0"/>
              <a:t>Don’t know vs don’t tell</a:t>
            </a:r>
          </a:p>
          <a:p>
            <a:r>
              <a:rPr lang="en-US" dirty="0"/>
              <a:t>Competition needs to be changed</a:t>
            </a:r>
          </a:p>
          <a:p>
            <a:r>
              <a:rPr lang="en-US" dirty="0"/>
              <a:t>Lack of resources gave us creativity</a:t>
            </a:r>
          </a:p>
          <a:p>
            <a:r>
              <a:rPr lang="en-US" dirty="0"/>
              <a:t>Some people were shocked when they were told they were the big candy people by the other participants</a:t>
            </a:r>
          </a:p>
          <a:p>
            <a:r>
              <a:rPr lang="en-US" dirty="0"/>
              <a:t>Most people felt they were the small candy people</a:t>
            </a:r>
          </a:p>
          <a:p>
            <a:r>
              <a:rPr lang="en-US" dirty="0"/>
              <a:t>Where we can change</a:t>
            </a:r>
          </a:p>
        </p:txBody>
      </p:sp>
    </p:spTree>
    <p:extLst>
      <p:ext uri="{BB962C8B-B14F-4D97-AF65-F5344CB8AC3E}">
        <p14:creationId xmlns:p14="http://schemas.microsoft.com/office/powerpoint/2010/main" val="25455552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AD6A6-2A67-3D68-08CA-2F82A8BA23CE}"/>
              </a:ext>
            </a:extLst>
          </p:cNvPr>
          <p:cNvSpPr>
            <a:spLocks noGrp="1"/>
          </p:cNvSpPr>
          <p:nvPr>
            <p:ph type="ctrTitle"/>
          </p:nvPr>
        </p:nvSpPr>
        <p:spPr/>
        <p:txBody>
          <a:bodyPr/>
          <a:lstStyle/>
          <a:p>
            <a:r>
              <a:rPr lang="en-US" dirty="0"/>
              <a:t>Recruit, Hire, Develop and Retain</a:t>
            </a:r>
          </a:p>
        </p:txBody>
      </p:sp>
      <p:sp>
        <p:nvSpPr>
          <p:cNvPr id="3" name="Subtitle 2">
            <a:extLst>
              <a:ext uri="{FF2B5EF4-FFF2-40B4-BE49-F238E27FC236}">
                <a16:creationId xmlns:a16="http://schemas.microsoft.com/office/drawing/2014/main" id="{AC7E3C81-3EF2-8109-518E-BCC8EA1FD1D5}"/>
              </a:ext>
            </a:extLst>
          </p:cNvPr>
          <p:cNvSpPr>
            <a:spLocks noGrp="1"/>
          </p:cNvSpPr>
          <p:nvPr>
            <p:ph type="subTitle" idx="1"/>
          </p:nvPr>
        </p:nvSpPr>
        <p:spPr/>
        <p:txBody>
          <a:bodyPr/>
          <a:lstStyle/>
          <a:p>
            <a:r>
              <a:rPr lang="en-US" dirty="0"/>
              <a:t>Building dynamic teams</a:t>
            </a:r>
          </a:p>
        </p:txBody>
      </p:sp>
    </p:spTree>
    <p:extLst>
      <p:ext uri="{BB962C8B-B14F-4D97-AF65-F5344CB8AC3E}">
        <p14:creationId xmlns:p14="http://schemas.microsoft.com/office/powerpoint/2010/main" val="25903066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2DBC6-C6C7-FA26-4C93-A40CC7799FD5}"/>
              </a:ext>
            </a:extLst>
          </p:cNvPr>
          <p:cNvSpPr>
            <a:spLocks noGrp="1"/>
          </p:cNvSpPr>
          <p:nvPr>
            <p:ph type="title"/>
          </p:nvPr>
        </p:nvSpPr>
        <p:spPr/>
        <p:txBody>
          <a:bodyPr/>
          <a:lstStyle/>
          <a:p>
            <a:r>
              <a:rPr lang="en-US" dirty="0"/>
              <a:t>Agenda</a:t>
            </a:r>
          </a:p>
        </p:txBody>
      </p:sp>
      <p:graphicFrame>
        <p:nvGraphicFramePr>
          <p:cNvPr id="4" name="Table 4">
            <a:extLst>
              <a:ext uri="{FF2B5EF4-FFF2-40B4-BE49-F238E27FC236}">
                <a16:creationId xmlns:a16="http://schemas.microsoft.com/office/drawing/2014/main" id="{B4B632FC-BE0C-698B-D4D4-D080D088BD35}"/>
              </a:ext>
            </a:extLst>
          </p:cNvPr>
          <p:cNvGraphicFramePr>
            <a:graphicFrameLocks noGrp="1"/>
          </p:cNvGraphicFramePr>
          <p:nvPr>
            <p:ph idx="1"/>
            <p:extLst>
              <p:ext uri="{D42A27DB-BD31-4B8C-83A1-F6EECF244321}">
                <p14:modId xmlns:p14="http://schemas.microsoft.com/office/powerpoint/2010/main" val="1938085116"/>
              </p:ext>
            </p:extLst>
          </p:nvPr>
        </p:nvGraphicFramePr>
        <p:xfrm>
          <a:off x="838200" y="1825625"/>
          <a:ext cx="10515600" cy="18542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677483105"/>
                    </a:ext>
                  </a:extLst>
                </a:gridCol>
                <a:gridCol w="5257800">
                  <a:extLst>
                    <a:ext uri="{9D8B030D-6E8A-4147-A177-3AD203B41FA5}">
                      <a16:colId xmlns:a16="http://schemas.microsoft.com/office/drawing/2014/main" val="294062724"/>
                    </a:ext>
                  </a:extLst>
                </a:gridCol>
              </a:tblGrid>
              <a:tr h="370840">
                <a:tc>
                  <a:txBody>
                    <a:bodyPr/>
                    <a:lstStyle/>
                    <a:p>
                      <a:r>
                        <a:rPr lang="en-US" dirty="0"/>
                        <a:t>Day 1</a:t>
                      </a:r>
                    </a:p>
                  </a:txBody>
                  <a:tcPr/>
                </a:tc>
                <a:tc>
                  <a:txBody>
                    <a:bodyPr/>
                    <a:lstStyle/>
                    <a:p>
                      <a:r>
                        <a:rPr lang="en-US" dirty="0"/>
                        <a:t>Day 2</a:t>
                      </a:r>
                    </a:p>
                  </a:txBody>
                  <a:tcPr/>
                </a:tc>
                <a:extLst>
                  <a:ext uri="{0D108BD9-81ED-4DB2-BD59-A6C34878D82A}">
                    <a16:rowId xmlns:a16="http://schemas.microsoft.com/office/drawing/2014/main" val="2956862784"/>
                  </a:ext>
                </a:extLst>
              </a:tr>
              <a:tr h="370840">
                <a:tc>
                  <a:txBody>
                    <a:bodyPr/>
                    <a:lstStyle/>
                    <a:p>
                      <a:r>
                        <a:rPr lang="en-US" dirty="0"/>
                        <a:t>Ice breaker</a:t>
                      </a:r>
                    </a:p>
                  </a:txBody>
                  <a:tcPr/>
                </a:tc>
                <a:tc>
                  <a:txBody>
                    <a:bodyPr/>
                    <a:lstStyle/>
                    <a:p>
                      <a:r>
                        <a:rPr lang="en-US" dirty="0"/>
                        <a:t>Ice Breaker</a:t>
                      </a:r>
                    </a:p>
                  </a:txBody>
                  <a:tcPr/>
                </a:tc>
                <a:extLst>
                  <a:ext uri="{0D108BD9-81ED-4DB2-BD59-A6C34878D82A}">
                    <a16:rowId xmlns:a16="http://schemas.microsoft.com/office/drawing/2014/main" val="1336729964"/>
                  </a:ext>
                </a:extLst>
              </a:tr>
              <a:tr h="370840">
                <a:tc>
                  <a:txBody>
                    <a:bodyPr/>
                    <a:lstStyle/>
                    <a:p>
                      <a:r>
                        <a:rPr lang="en-US" dirty="0"/>
                        <a:t>The Science of Exclusion</a:t>
                      </a:r>
                    </a:p>
                  </a:txBody>
                  <a:tcPr/>
                </a:tc>
                <a:tc>
                  <a:txBody>
                    <a:bodyPr/>
                    <a:lstStyle/>
                    <a:p>
                      <a:r>
                        <a:rPr lang="en-US" dirty="0"/>
                        <a:t>Building the team</a:t>
                      </a:r>
                    </a:p>
                  </a:txBody>
                  <a:tcPr/>
                </a:tc>
                <a:extLst>
                  <a:ext uri="{0D108BD9-81ED-4DB2-BD59-A6C34878D82A}">
                    <a16:rowId xmlns:a16="http://schemas.microsoft.com/office/drawing/2014/main" val="2377008146"/>
                  </a:ext>
                </a:extLst>
              </a:tr>
              <a:tr h="370840">
                <a:tc>
                  <a:txBody>
                    <a:bodyPr/>
                    <a:lstStyle/>
                    <a:p>
                      <a:r>
                        <a:rPr lang="en-US" dirty="0"/>
                        <a:t>Understanding Diversity</a:t>
                      </a:r>
                    </a:p>
                  </a:txBody>
                  <a:tcPr/>
                </a:tc>
                <a:tc>
                  <a:txBody>
                    <a:bodyPr/>
                    <a:lstStyle/>
                    <a:p>
                      <a:r>
                        <a:rPr lang="en-US" dirty="0"/>
                        <a:t>The need for interview training</a:t>
                      </a:r>
                    </a:p>
                  </a:txBody>
                  <a:tcPr/>
                </a:tc>
                <a:extLst>
                  <a:ext uri="{0D108BD9-81ED-4DB2-BD59-A6C34878D82A}">
                    <a16:rowId xmlns:a16="http://schemas.microsoft.com/office/drawing/2014/main" val="535563980"/>
                  </a:ext>
                </a:extLst>
              </a:tr>
              <a:tr h="370840">
                <a:tc>
                  <a:txBody>
                    <a:bodyPr/>
                    <a:lstStyle/>
                    <a:p>
                      <a:r>
                        <a:rPr lang="en-US" dirty="0"/>
                        <a:t>Equity, changing the game</a:t>
                      </a:r>
                    </a:p>
                  </a:txBody>
                  <a:tcPr/>
                </a:tc>
                <a:tc>
                  <a:txBody>
                    <a:bodyPr/>
                    <a:lstStyle/>
                    <a:p>
                      <a:r>
                        <a:rPr lang="en-US" dirty="0"/>
                        <a:t>The environment for retention</a:t>
                      </a:r>
                    </a:p>
                  </a:txBody>
                  <a:tcPr/>
                </a:tc>
                <a:extLst>
                  <a:ext uri="{0D108BD9-81ED-4DB2-BD59-A6C34878D82A}">
                    <a16:rowId xmlns:a16="http://schemas.microsoft.com/office/drawing/2014/main" val="345422771"/>
                  </a:ext>
                </a:extLst>
              </a:tr>
            </a:tbl>
          </a:graphicData>
        </a:graphic>
      </p:graphicFrame>
    </p:spTree>
    <p:extLst>
      <p:ext uri="{BB962C8B-B14F-4D97-AF65-F5344CB8AC3E}">
        <p14:creationId xmlns:p14="http://schemas.microsoft.com/office/powerpoint/2010/main" val="5960313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CFBDFF-C7FC-1507-E198-18E0F63BAD50}"/>
              </a:ext>
            </a:extLst>
          </p:cNvPr>
          <p:cNvSpPr>
            <a:spLocks noGrp="1"/>
          </p:cNvSpPr>
          <p:nvPr>
            <p:ph type="title"/>
          </p:nvPr>
        </p:nvSpPr>
        <p:spPr/>
        <p:txBody>
          <a:bodyPr/>
          <a:lstStyle/>
          <a:p>
            <a:r>
              <a:rPr lang="en-US" dirty="0"/>
              <a:t>Icebreaker activity</a:t>
            </a:r>
          </a:p>
        </p:txBody>
      </p:sp>
      <p:sp>
        <p:nvSpPr>
          <p:cNvPr id="5" name="Text Placeholder 4">
            <a:extLst>
              <a:ext uri="{FF2B5EF4-FFF2-40B4-BE49-F238E27FC236}">
                <a16:creationId xmlns:a16="http://schemas.microsoft.com/office/drawing/2014/main" id="{4E6C4495-55C5-332B-6E58-AC86421D00C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975808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8ABA31-1717-4476-A0A8-943A0C4C8F69}"/>
              </a:ext>
            </a:extLst>
          </p:cNvPr>
          <p:cNvSpPr>
            <a:spLocks noGrp="1"/>
          </p:cNvSpPr>
          <p:nvPr>
            <p:ph type="title"/>
          </p:nvPr>
        </p:nvSpPr>
        <p:spPr/>
        <p:txBody>
          <a:bodyPr/>
          <a:lstStyle/>
          <a:p>
            <a:r>
              <a:rPr lang="en-US" dirty="0"/>
              <a:t>North, East, South and West</a:t>
            </a:r>
          </a:p>
        </p:txBody>
      </p:sp>
      <p:sp>
        <p:nvSpPr>
          <p:cNvPr id="4" name="Content Placeholder 3">
            <a:extLst>
              <a:ext uri="{FF2B5EF4-FFF2-40B4-BE49-F238E27FC236}">
                <a16:creationId xmlns:a16="http://schemas.microsoft.com/office/drawing/2014/main" id="{0687C31A-D0C5-813D-F189-B0C9032B7A57}"/>
              </a:ext>
            </a:extLst>
          </p:cNvPr>
          <p:cNvSpPr>
            <a:spLocks noGrp="1"/>
          </p:cNvSpPr>
          <p:nvPr>
            <p:ph idx="1"/>
          </p:nvPr>
        </p:nvSpPr>
        <p:spPr/>
        <p:txBody>
          <a:bodyPr/>
          <a:lstStyle/>
          <a:p>
            <a:r>
              <a:rPr lang="en-US" dirty="0"/>
              <a:t>What are the strengths of your style?</a:t>
            </a:r>
          </a:p>
          <a:p>
            <a:r>
              <a:rPr lang="en-US" dirty="0"/>
              <a:t>What are the opportunities of your style?</a:t>
            </a:r>
          </a:p>
          <a:p>
            <a:r>
              <a:rPr lang="en-US" dirty="0"/>
              <a:t>What style do you find most difficult to work with and why?</a:t>
            </a:r>
          </a:p>
          <a:p>
            <a:r>
              <a:rPr lang="en-US" dirty="0"/>
              <a:t>What do people from other “directions” or styles need to know about you so you can work together effectively?</a:t>
            </a:r>
          </a:p>
          <a:p>
            <a:r>
              <a:rPr lang="en-US" dirty="0"/>
              <a:t>What’s one thing you value about each of the other three styles?</a:t>
            </a:r>
          </a:p>
        </p:txBody>
      </p:sp>
    </p:spTree>
    <p:extLst>
      <p:ext uri="{BB962C8B-B14F-4D97-AF65-F5344CB8AC3E}">
        <p14:creationId xmlns:p14="http://schemas.microsoft.com/office/powerpoint/2010/main" val="22837472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12F195-686C-3993-5775-0840F129E864}"/>
              </a:ext>
            </a:extLst>
          </p:cNvPr>
          <p:cNvSpPr>
            <a:spLocks noGrp="1"/>
          </p:cNvSpPr>
          <p:nvPr>
            <p:ph type="title"/>
          </p:nvPr>
        </p:nvSpPr>
        <p:spPr/>
        <p:txBody>
          <a:bodyPr/>
          <a:lstStyle/>
          <a:p>
            <a:r>
              <a:rPr lang="en-US" dirty="0"/>
              <a:t>Fostering Dynamic Environments</a:t>
            </a:r>
          </a:p>
        </p:txBody>
      </p:sp>
      <p:sp>
        <p:nvSpPr>
          <p:cNvPr id="5" name="Text Placeholder 4">
            <a:extLst>
              <a:ext uri="{FF2B5EF4-FFF2-40B4-BE49-F238E27FC236}">
                <a16:creationId xmlns:a16="http://schemas.microsoft.com/office/drawing/2014/main" id="{17105FD8-ADC6-7384-293F-013999C4137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313569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A509F8-1FBE-331C-5551-6BF8C30AF2E6}"/>
              </a:ext>
            </a:extLst>
          </p:cNvPr>
          <p:cNvSpPr>
            <a:spLocks noGrp="1"/>
          </p:cNvSpPr>
          <p:nvPr>
            <p:ph type="title"/>
          </p:nvPr>
        </p:nvSpPr>
        <p:spPr/>
        <p:txBody>
          <a:bodyPr/>
          <a:lstStyle/>
          <a:p>
            <a:r>
              <a:rPr lang="en-US" sz="4800" b="1" dirty="0"/>
              <a:t>John Quincy Adams</a:t>
            </a:r>
          </a:p>
        </p:txBody>
      </p:sp>
      <p:sp>
        <p:nvSpPr>
          <p:cNvPr id="5" name="Text Placeholder 4">
            <a:extLst>
              <a:ext uri="{FF2B5EF4-FFF2-40B4-BE49-F238E27FC236}">
                <a16:creationId xmlns:a16="http://schemas.microsoft.com/office/drawing/2014/main" id="{D78295BE-3A29-45B2-1F21-D28662D8D1AF}"/>
              </a:ext>
            </a:extLst>
          </p:cNvPr>
          <p:cNvSpPr>
            <a:spLocks noGrp="1"/>
          </p:cNvSpPr>
          <p:nvPr>
            <p:ph type="body" sz="half" idx="2"/>
          </p:nvPr>
        </p:nvSpPr>
        <p:spPr/>
        <p:txBody>
          <a:bodyPr>
            <a:normAutofit/>
          </a:bodyPr>
          <a:lstStyle/>
          <a:p>
            <a:r>
              <a:rPr lang="en-US" sz="3600" dirty="0"/>
              <a:t>If your actions inspire others to dream more, learn more, do more and become more, you are a leader.</a:t>
            </a:r>
          </a:p>
        </p:txBody>
      </p:sp>
      <p:pic>
        <p:nvPicPr>
          <p:cNvPr id="6" name="Picture Placeholder 4">
            <a:extLst>
              <a:ext uri="{FF2B5EF4-FFF2-40B4-BE49-F238E27FC236}">
                <a16:creationId xmlns:a16="http://schemas.microsoft.com/office/drawing/2014/main" id="{1DF36A87-7919-E4BC-D13D-BC0F0964BCB6}"/>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9776" b="19776"/>
          <a:stretch/>
        </p:blipFill>
        <p:spPr>
          <a:xfrm>
            <a:off x="5183188" y="987425"/>
            <a:ext cx="6172200" cy="4873625"/>
          </a:xfrm>
        </p:spPr>
      </p:pic>
    </p:spTree>
    <p:extLst>
      <p:ext uri="{BB962C8B-B14F-4D97-AF65-F5344CB8AC3E}">
        <p14:creationId xmlns:p14="http://schemas.microsoft.com/office/powerpoint/2010/main" val="41726969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7577E2-0645-9203-294B-4944739CC800}"/>
              </a:ext>
            </a:extLst>
          </p:cNvPr>
          <p:cNvSpPr>
            <a:spLocks noGrp="1"/>
          </p:cNvSpPr>
          <p:nvPr>
            <p:ph type="title"/>
          </p:nvPr>
        </p:nvSpPr>
        <p:spPr/>
        <p:txBody>
          <a:bodyPr/>
          <a:lstStyle/>
          <a:p>
            <a:r>
              <a:rPr lang="en-US" dirty="0"/>
              <a:t>How to scout talent?</a:t>
            </a:r>
          </a:p>
        </p:txBody>
      </p:sp>
      <p:sp>
        <p:nvSpPr>
          <p:cNvPr id="6" name="Content Placeholder 5">
            <a:extLst>
              <a:ext uri="{FF2B5EF4-FFF2-40B4-BE49-F238E27FC236}">
                <a16:creationId xmlns:a16="http://schemas.microsoft.com/office/drawing/2014/main" id="{372F1553-65D1-202C-9153-47C93443A3A2}"/>
              </a:ext>
            </a:extLst>
          </p:cNvPr>
          <p:cNvSpPr>
            <a:spLocks noGrp="1"/>
          </p:cNvSpPr>
          <p:nvPr>
            <p:ph idx="1"/>
          </p:nvPr>
        </p:nvSpPr>
        <p:spPr/>
        <p:txBody>
          <a:bodyPr/>
          <a:lstStyle/>
          <a:p>
            <a:r>
              <a:rPr lang="en-US" dirty="0"/>
              <a:t>Who is a talent scout?</a:t>
            </a:r>
          </a:p>
        </p:txBody>
      </p:sp>
    </p:spTree>
    <p:extLst>
      <p:ext uri="{BB962C8B-B14F-4D97-AF65-F5344CB8AC3E}">
        <p14:creationId xmlns:p14="http://schemas.microsoft.com/office/powerpoint/2010/main" val="17036539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A9471-E0FA-2BE8-F46C-4B5505872D5A}"/>
              </a:ext>
            </a:extLst>
          </p:cNvPr>
          <p:cNvSpPr>
            <a:spLocks noGrp="1"/>
          </p:cNvSpPr>
          <p:nvPr>
            <p:ph type="title"/>
          </p:nvPr>
        </p:nvSpPr>
        <p:spPr/>
        <p:txBody>
          <a:bodyPr/>
          <a:lstStyle/>
          <a:p>
            <a:r>
              <a:rPr lang="en-US" dirty="0"/>
              <a:t>What are the benefits of attracting and selecting the right people?</a:t>
            </a:r>
          </a:p>
        </p:txBody>
      </p:sp>
      <p:sp>
        <p:nvSpPr>
          <p:cNvPr id="3" name="Content Placeholder 2">
            <a:extLst>
              <a:ext uri="{FF2B5EF4-FFF2-40B4-BE49-F238E27FC236}">
                <a16:creationId xmlns:a16="http://schemas.microsoft.com/office/drawing/2014/main" id="{AE0A4C9C-FD4E-FE06-5EAC-B90B73C2DEC2}"/>
              </a:ext>
            </a:extLst>
          </p:cNvPr>
          <p:cNvSpPr>
            <a:spLocks noGrp="1"/>
          </p:cNvSpPr>
          <p:nvPr>
            <p:ph idx="1"/>
          </p:nvPr>
        </p:nvSpPr>
        <p:spPr/>
        <p:txBody>
          <a:bodyPr/>
          <a:lstStyle/>
          <a:p>
            <a:r>
              <a:rPr lang="en-US" dirty="0"/>
              <a:t>Employees</a:t>
            </a:r>
          </a:p>
          <a:p>
            <a:r>
              <a:rPr lang="en-US" dirty="0"/>
              <a:t>Customers</a:t>
            </a:r>
          </a:p>
          <a:p>
            <a:r>
              <a:rPr lang="en-US" dirty="0"/>
              <a:t>Business</a:t>
            </a:r>
          </a:p>
        </p:txBody>
      </p:sp>
    </p:spTree>
    <p:extLst>
      <p:ext uri="{BB962C8B-B14F-4D97-AF65-F5344CB8AC3E}">
        <p14:creationId xmlns:p14="http://schemas.microsoft.com/office/powerpoint/2010/main" val="2931083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08DB9-CAE6-4594-7506-8E1C470B2140}"/>
              </a:ext>
            </a:extLst>
          </p:cNvPr>
          <p:cNvSpPr>
            <a:spLocks noGrp="1"/>
          </p:cNvSpPr>
          <p:nvPr>
            <p:ph type="title"/>
          </p:nvPr>
        </p:nvSpPr>
        <p:spPr/>
        <p:txBody>
          <a:bodyPr/>
          <a:lstStyle/>
          <a:p>
            <a:r>
              <a:rPr lang="en-US" dirty="0"/>
              <a:t>Definitions</a:t>
            </a:r>
          </a:p>
        </p:txBody>
      </p:sp>
      <p:sp>
        <p:nvSpPr>
          <p:cNvPr id="3" name="Text Placeholder 2">
            <a:extLst>
              <a:ext uri="{FF2B5EF4-FFF2-40B4-BE49-F238E27FC236}">
                <a16:creationId xmlns:a16="http://schemas.microsoft.com/office/drawing/2014/main" id="{25CB40DD-8C80-4681-8B83-AD848A29EC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995599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1438-52F3-2694-03BE-55A18341395A}"/>
              </a:ext>
            </a:extLst>
          </p:cNvPr>
          <p:cNvSpPr>
            <a:spLocks noGrp="1"/>
          </p:cNvSpPr>
          <p:nvPr>
            <p:ph type="title"/>
          </p:nvPr>
        </p:nvSpPr>
        <p:spPr/>
        <p:txBody>
          <a:bodyPr/>
          <a:lstStyle/>
          <a:p>
            <a:r>
              <a:rPr lang="en-US" dirty="0"/>
              <a:t>The costs of a new hire</a:t>
            </a:r>
          </a:p>
        </p:txBody>
      </p:sp>
      <p:sp>
        <p:nvSpPr>
          <p:cNvPr id="3" name="Content Placeholder 2">
            <a:extLst>
              <a:ext uri="{FF2B5EF4-FFF2-40B4-BE49-F238E27FC236}">
                <a16:creationId xmlns:a16="http://schemas.microsoft.com/office/drawing/2014/main" id="{E3FC46BB-2242-2F64-F556-C8015431D557}"/>
              </a:ext>
            </a:extLst>
          </p:cNvPr>
          <p:cNvSpPr>
            <a:spLocks noGrp="1"/>
          </p:cNvSpPr>
          <p:nvPr>
            <p:ph idx="1"/>
          </p:nvPr>
        </p:nvSpPr>
        <p:spPr/>
        <p:txBody>
          <a:bodyPr/>
          <a:lstStyle/>
          <a:p>
            <a:r>
              <a:rPr lang="en-US" dirty="0"/>
              <a:t>Loss of productivity do to vacant position</a:t>
            </a:r>
          </a:p>
          <a:p>
            <a:r>
              <a:rPr lang="en-US" dirty="0"/>
              <a:t>Selection costs</a:t>
            </a:r>
          </a:p>
          <a:p>
            <a:r>
              <a:rPr lang="en-US" dirty="0"/>
              <a:t>Hiring costs</a:t>
            </a:r>
          </a:p>
          <a:p>
            <a:r>
              <a:rPr lang="en-US" dirty="0"/>
              <a:t>Orientation costs</a:t>
            </a:r>
          </a:p>
          <a:p>
            <a:r>
              <a:rPr lang="en-US" dirty="0"/>
              <a:t>Training Costs</a:t>
            </a:r>
          </a:p>
          <a:p>
            <a:r>
              <a:rPr lang="en-US" dirty="0"/>
              <a:t>Loss of productivity of other employees</a:t>
            </a:r>
          </a:p>
          <a:p>
            <a:r>
              <a:rPr lang="en-US" dirty="0"/>
              <a:t>Learning Curve of new hire</a:t>
            </a:r>
          </a:p>
        </p:txBody>
      </p:sp>
    </p:spTree>
    <p:extLst>
      <p:ext uri="{BB962C8B-B14F-4D97-AF65-F5344CB8AC3E}">
        <p14:creationId xmlns:p14="http://schemas.microsoft.com/office/powerpoint/2010/main" val="3685983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0D8E66-652D-CEB5-A903-C34C3DCB1226}"/>
              </a:ext>
            </a:extLst>
          </p:cNvPr>
          <p:cNvSpPr>
            <a:spLocks noGrp="1"/>
          </p:cNvSpPr>
          <p:nvPr>
            <p:ph type="title"/>
          </p:nvPr>
        </p:nvSpPr>
        <p:spPr/>
        <p:txBody>
          <a:bodyPr/>
          <a:lstStyle/>
          <a:p>
            <a:r>
              <a:rPr lang="en-US" dirty="0"/>
              <a:t>Being a great team builder</a:t>
            </a:r>
          </a:p>
        </p:txBody>
      </p:sp>
      <p:sp>
        <p:nvSpPr>
          <p:cNvPr id="5" name="Text Placeholder 4">
            <a:extLst>
              <a:ext uri="{FF2B5EF4-FFF2-40B4-BE49-F238E27FC236}">
                <a16:creationId xmlns:a16="http://schemas.microsoft.com/office/drawing/2014/main" id="{22D497B4-6AF4-3F98-F48E-A74CA779ADE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827013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19CDEC-C316-0AFB-093F-A163624D3065}"/>
              </a:ext>
            </a:extLst>
          </p:cNvPr>
          <p:cNvSpPr>
            <a:spLocks noGrp="1"/>
          </p:cNvSpPr>
          <p:nvPr>
            <p:ph type="title"/>
          </p:nvPr>
        </p:nvSpPr>
        <p:spPr/>
        <p:txBody>
          <a:bodyPr/>
          <a:lstStyle/>
          <a:p>
            <a:r>
              <a:rPr lang="en-US" dirty="0"/>
              <a:t>What traits would you look for?</a:t>
            </a:r>
          </a:p>
        </p:txBody>
      </p:sp>
      <p:sp>
        <p:nvSpPr>
          <p:cNvPr id="4" name="Content Placeholder 3">
            <a:extLst>
              <a:ext uri="{FF2B5EF4-FFF2-40B4-BE49-F238E27FC236}">
                <a16:creationId xmlns:a16="http://schemas.microsoft.com/office/drawing/2014/main" id="{2FB5D50F-26AF-185E-9076-B52A8E22C2F2}"/>
              </a:ext>
            </a:extLst>
          </p:cNvPr>
          <p:cNvSpPr>
            <a:spLocks noGrp="1"/>
          </p:cNvSpPr>
          <p:nvPr>
            <p:ph idx="1"/>
          </p:nvPr>
        </p:nvSpPr>
        <p:spPr/>
        <p:txBody>
          <a:bodyPr/>
          <a:lstStyle/>
          <a:p>
            <a:r>
              <a:rPr lang="en-US" dirty="0"/>
              <a:t>CEO</a:t>
            </a:r>
          </a:p>
          <a:p>
            <a:r>
              <a:rPr lang="en-US" dirty="0"/>
              <a:t>General Manager</a:t>
            </a:r>
          </a:p>
          <a:p>
            <a:r>
              <a:rPr lang="en-US" dirty="0"/>
              <a:t>Human Resources Manager</a:t>
            </a:r>
          </a:p>
          <a:p>
            <a:r>
              <a:rPr lang="en-US" dirty="0"/>
              <a:t>Sales Associate</a:t>
            </a:r>
          </a:p>
          <a:p>
            <a:r>
              <a:rPr lang="en-US" dirty="0"/>
              <a:t>Customer Service Associate</a:t>
            </a:r>
          </a:p>
        </p:txBody>
      </p:sp>
    </p:spTree>
    <p:extLst>
      <p:ext uri="{BB962C8B-B14F-4D97-AF65-F5344CB8AC3E}">
        <p14:creationId xmlns:p14="http://schemas.microsoft.com/office/powerpoint/2010/main" val="5425526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CF365-AC4B-D825-6F4B-379CBD5E4463}"/>
              </a:ext>
            </a:extLst>
          </p:cNvPr>
          <p:cNvSpPr>
            <a:spLocks noGrp="1"/>
          </p:cNvSpPr>
          <p:nvPr>
            <p:ph type="title"/>
          </p:nvPr>
        </p:nvSpPr>
        <p:spPr>
          <a:xfrm>
            <a:off x="838200" y="832957"/>
            <a:ext cx="10515600" cy="1325563"/>
          </a:xfrm>
        </p:spPr>
        <p:txBody>
          <a:bodyPr>
            <a:noAutofit/>
          </a:bodyPr>
          <a:lstStyle/>
          <a:p>
            <a:r>
              <a:rPr lang="en-US" sz="3600" dirty="0"/>
              <a:t>Why is becoming aware of the local demographics critical to casting the right talent for your business?</a:t>
            </a:r>
            <a:br>
              <a:rPr lang="en-US" sz="3600" dirty="0"/>
            </a:br>
            <a:endParaRPr lang="en-US" sz="3600" dirty="0"/>
          </a:p>
        </p:txBody>
      </p:sp>
      <p:sp>
        <p:nvSpPr>
          <p:cNvPr id="3" name="Content Placeholder 2">
            <a:extLst>
              <a:ext uri="{FF2B5EF4-FFF2-40B4-BE49-F238E27FC236}">
                <a16:creationId xmlns:a16="http://schemas.microsoft.com/office/drawing/2014/main" id="{BA7598CA-4468-DFA0-8F56-CA6024EE3028}"/>
              </a:ext>
            </a:extLst>
          </p:cNvPr>
          <p:cNvSpPr>
            <a:spLocks noGrp="1"/>
          </p:cNvSpPr>
          <p:nvPr>
            <p:ph idx="1"/>
          </p:nvPr>
        </p:nvSpPr>
        <p:spPr>
          <a:xfrm>
            <a:off x="838200" y="2293457"/>
            <a:ext cx="10515600" cy="4351338"/>
          </a:xfrm>
        </p:spPr>
        <p:txBody>
          <a:bodyPr/>
          <a:lstStyle/>
          <a:p>
            <a:r>
              <a:rPr kumimoji="0" lang="en-US" sz="2800" b="0" i="0" u="none" strike="noStrike" kern="1200" cap="none" spc="0" normalizeH="0" baseline="0" noProof="0" dirty="0">
                <a:ln>
                  <a:noFill/>
                </a:ln>
                <a:effectLst/>
                <a:uLnTx/>
                <a:uFillTx/>
                <a:latin typeface="Open Sans"/>
                <a:ea typeface="+mn-ea"/>
                <a:cs typeface="+mn-cs"/>
              </a:rPr>
              <a:t>Help leaders interview and recruit diverse candidates.</a:t>
            </a:r>
          </a:p>
          <a:p>
            <a:r>
              <a:rPr kumimoji="0" lang="en-US" sz="2800" b="0" i="0" u="none" strike="noStrike" kern="1200" cap="none" spc="0" normalizeH="0" baseline="0" noProof="0" dirty="0">
                <a:ln>
                  <a:noFill/>
                </a:ln>
                <a:effectLst/>
                <a:uLnTx/>
                <a:uFillTx/>
                <a:latin typeface="Open Sans"/>
                <a:ea typeface="+mn-ea"/>
                <a:cs typeface="+mn-cs"/>
              </a:rPr>
              <a:t>Customers like to support companies that reflect who they are.</a:t>
            </a:r>
          </a:p>
          <a:p>
            <a:r>
              <a:rPr kumimoji="0" lang="en-US" sz="2800" b="0" i="0" u="none" strike="noStrike" kern="1200" cap="none" spc="0" normalizeH="0" baseline="0" noProof="0" dirty="0">
                <a:ln>
                  <a:noFill/>
                </a:ln>
                <a:effectLst/>
                <a:uLnTx/>
                <a:uFillTx/>
                <a:latin typeface="Open Sans"/>
                <a:ea typeface="+mn-ea"/>
                <a:cs typeface="+mn-cs"/>
              </a:rPr>
              <a:t>We want employees to reflect the community.</a:t>
            </a:r>
          </a:p>
        </p:txBody>
      </p:sp>
    </p:spTree>
    <p:extLst>
      <p:ext uri="{BB962C8B-B14F-4D97-AF65-F5344CB8AC3E}">
        <p14:creationId xmlns:p14="http://schemas.microsoft.com/office/powerpoint/2010/main" val="7411399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BEF368-9A6B-50F7-F188-1E8F5E674421}"/>
              </a:ext>
            </a:extLst>
          </p:cNvPr>
          <p:cNvSpPr>
            <a:spLocks noGrp="1"/>
          </p:cNvSpPr>
          <p:nvPr>
            <p:ph type="title"/>
          </p:nvPr>
        </p:nvSpPr>
        <p:spPr/>
        <p:txBody>
          <a:bodyPr/>
          <a:lstStyle/>
          <a:p>
            <a:r>
              <a:rPr lang="en-US" dirty="0"/>
              <a:t>Interviewing 101</a:t>
            </a:r>
          </a:p>
        </p:txBody>
      </p:sp>
      <p:sp>
        <p:nvSpPr>
          <p:cNvPr id="5" name="Text Placeholder 4">
            <a:extLst>
              <a:ext uri="{FF2B5EF4-FFF2-40B4-BE49-F238E27FC236}">
                <a16:creationId xmlns:a16="http://schemas.microsoft.com/office/drawing/2014/main" id="{CC33F0A0-2EB5-02CC-B48B-DB6718B52B2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001661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A509F8-1FBE-331C-5551-6BF8C30AF2E6}"/>
              </a:ext>
            </a:extLst>
          </p:cNvPr>
          <p:cNvSpPr>
            <a:spLocks noGrp="1"/>
          </p:cNvSpPr>
          <p:nvPr>
            <p:ph type="title"/>
          </p:nvPr>
        </p:nvSpPr>
        <p:spPr/>
        <p:txBody>
          <a:bodyPr>
            <a:normAutofit/>
          </a:bodyPr>
          <a:lstStyle/>
          <a:p>
            <a:r>
              <a:rPr lang="en-US" sz="4800" b="1" dirty="0" err="1"/>
              <a:t>Charlyne</a:t>
            </a:r>
            <a:r>
              <a:rPr lang="en-US" sz="4800" b="1" dirty="0"/>
              <a:t> Yi</a:t>
            </a:r>
          </a:p>
        </p:txBody>
      </p:sp>
      <p:sp>
        <p:nvSpPr>
          <p:cNvPr id="5" name="Text Placeholder 4">
            <a:extLst>
              <a:ext uri="{FF2B5EF4-FFF2-40B4-BE49-F238E27FC236}">
                <a16:creationId xmlns:a16="http://schemas.microsoft.com/office/drawing/2014/main" id="{D78295BE-3A29-45B2-1F21-D28662D8D1AF}"/>
              </a:ext>
            </a:extLst>
          </p:cNvPr>
          <p:cNvSpPr>
            <a:spLocks noGrp="1"/>
          </p:cNvSpPr>
          <p:nvPr>
            <p:ph type="body" sz="half" idx="2"/>
          </p:nvPr>
        </p:nvSpPr>
        <p:spPr/>
        <p:txBody>
          <a:bodyPr>
            <a:normAutofit/>
          </a:bodyPr>
          <a:lstStyle/>
          <a:p>
            <a:r>
              <a:rPr lang="en-US" sz="3600" dirty="0"/>
              <a:t>Interviewing is tough, especially if you don’t know what you’re looking for?</a:t>
            </a:r>
          </a:p>
        </p:txBody>
      </p:sp>
      <p:pic>
        <p:nvPicPr>
          <p:cNvPr id="10" name="Picture Placeholder 4">
            <a:extLst>
              <a:ext uri="{FF2B5EF4-FFF2-40B4-BE49-F238E27FC236}">
                <a16:creationId xmlns:a16="http://schemas.microsoft.com/office/drawing/2014/main" id="{C6B1031D-ABC5-EB42-9487-B3068C6504D6}"/>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7764" r="7764"/>
          <a:stretch/>
        </p:blipFill>
        <p:spPr>
          <a:xfrm>
            <a:off x="5183188" y="987425"/>
            <a:ext cx="6172200" cy="4873625"/>
          </a:xfrm>
        </p:spPr>
      </p:pic>
    </p:spTree>
    <p:extLst>
      <p:ext uri="{BB962C8B-B14F-4D97-AF65-F5344CB8AC3E}">
        <p14:creationId xmlns:p14="http://schemas.microsoft.com/office/powerpoint/2010/main" val="24406157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73B93-D9B4-C1E4-3D62-66D46E4686A4}"/>
              </a:ext>
            </a:extLst>
          </p:cNvPr>
          <p:cNvSpPr>
            <a:spLocks noGrp="1"/>
          </p:cNvSpPr>
          <p:nvPr>
            <p:ph type="title"/>
          </p:nvPr>
        </p:nvSpPr>
        <p:spPr/>
        <p:txBody>
          <a:bodyPr/>
          <a:lstStyle/>
          <a:p>
            <a:r>
              <a:rPr lang="en-US" dirty="0"/>
              <a:t>Laws written to protect us from discrimination.</a:t>
            </a:r>
          </a:p>
        </p:txBody>
      </p:sp>
      <p:sp>
        <p:nvSpPr>
          <p:cNvPr id="5" name="Content Placeholder 4">
            <a:extLst>
              <a:ext uri="{FF2B5EF4-FFF2-40B4-BE49-F238E27FC236}">
                <a16:creationId xmlns:a16="http://schemas.microsoft.com/office/drawing/2014/main" id="{C6F2528A-EE47-29C7-9F60-056E1A4CAEEF}"/>
              </a:ext>
            </a:extLst>
          </p:cNvPr>
          <p:cNvSpPr>
            <a:spLocks noGrp="1"/>
          </p:cNvSpPr>
          <p:nvPr>
            <p:ph idx="1"/>
          </p:nvPr>
        </p:nvSpPr>
        <p:spPr/>
        <p:txBody>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62626"/>
                </a:solidFill>
                <a:effectLst/>
                <a:uLnTx/>
                <a:uFillTx/>
                <a:latin typeface="Open Sans"/>
                <a:ea typeface="+mn-ea"/>
                <a:cs typeface="+mn-cs"/>
              </a:rPr>
              <a:t>Be consistent in your questions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62626"/>
                </a:solidFill>
                <a:effectLst/>
                <a:uLnTx/>
                <a:uFillTx/>
                <a:latin typeface="Open Sans"/>
                <a:ea typeface="+mn-ea"/>
                <a:cs typeface="+mn-cs"/>
              </a:rPr>
              <a:t>Ask only job-related questions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62626"/>
                </a:solidFill>
                <a:effectLst/>
                <a:uLnTx/>
                <a:uFillTx/>
                <a:latin typeface="Open Sans"/>
                <a:ea typeface="+mn-ea"/>
                <a:cs typeface="+mn-cs"/>
              </a:rPr>
              <a:t>Make all decisions on job-related requirements</a:t>
            </a:r>
          </a:p>
        </p:txBody>
      </p:sp>
    </p:spTree>
    <p:extLst>
      <p:ext uri="{BB962C8B-B14F-4D97-AF65-F5344CB8AC3E}">
        <p14:creationId xmlns:p14="http://schemas.microsoft.com/office/powerpoint/2010/main" val="4552544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9FE84-61B7-2069-1E5B-EB78DA62B9B5}"/>
              </a:ext>
            </a:extLst>
          </p:cNvPr>
          <p:cNvSpPr>
            <a:spLocks noGrp="1"/>
          </p:cNvSpPr>
          <p:nvPr>
            <p:ph type="title"/>
          </p:nvPr>
        </p:nvSpPr>
        <p:spPr/>
        <p:txBody>
          <a:bodyPr/>
          <a:lstStyle/>
          <a:p>
            <a:r>
              <a:rPr lang="en-US" dirty="0"/>
              <a:t>Lawful or Unlawful</a:t>
            </a:r>
          </a:p>
        </p:txBody>
      </p:sp>
      <p:sp>
        <p:nvSpPr>
          <p:cNvPr id="3" name="Content Placeholder 2">
            <a:extLst>
              <a:ext uri="{FF2B5EF4-FFF2-40B4-BE49-F238E27FC236}">
                <a16:creationId xmlns:a16="http://schemas.microsoft.com/office/drawing/2014/main" id="{C16DA184-A7CA-1C47-591E-4A4C8EC41ACE}"/>
              </a:ext>
            </a:extLst>
          </p:cNvPr>
          <p:cNvSpPr>
            <a:spLocks noGrp="1"/>
          </p:cNvSpPr>
          <p:nvPr>
            <p:ph idx="1"/>
          </p:nvPr>
        </p:nvSpPr>
        <p:spPr/>
        <p:txBody>
          <a:bodyPr>
            <a:normAutofit lnSpcReduction="10000"/>
          </a:bodyPr>
          <a:lstStyle/>
          <a:p>
            <a:r>
              <a:rPr lang="en-US" dirty="0"/>
              <a:t>If you don’t mind me asking, what is your maiden name?</a:t>
            </a:r>
          </a:p>
          <a:p>
            <a:r>
              <a:rPr lang="en-US" dirty="0"/>
              <a:t>Why did you leave your last job?</a:t>
            </a:r>
          </a:p>
          <a:p>
            <a:r>
              <a:rPr lang="en-US" dirty="0"/>
              <a:t>Have you ever been arrested for theft/</a:t>
            </a:r>
          </a:p>
          <a:p>
            <a:r>
              <a:rPr lang="en-US" dirty="0"/>
              <a:t>What is your native language?</a:t>
            </a:r>
          </a:p>
          <a:p>
            <a:r>
              <a:rPr lang="en-US" dirty="0"/>
              <a:t>Do you have a bachelor’s degree in (</a:t>
            </a:r>
            <a:r>
              <a:rPr lang="en-US" dirty="0" err="1"/>
              <a:t>xxxx</a:t>
            </a:r>
            <a:r>
              <a:rPr lang="en-US" dirty="0"/>
              <a:t>)?</a:t>
            </a:r>
          </a:p>
          <a:p>
            <a:r>
              <a:rPr lang="en-US" dirty="0"/>
              <a:t>It’s great you live near here. Do you rent an apartment or own a house?</a:t>
            </a:r>
          </a:p>
          <a:p>
            <a:r>
              <a:rPr lang="en-US" dirty="0"/>
              <a:t>Have you ever been fired?</a:t>
            </a:r>
          </a:p>
          <a:p>
            <a:r>
              <a:rPr lang="en-US" dirty="0"/>
              <a:t>If under 18, can you submit a work permit after employment?</a:t>
            </a:r>
          </a:p>
        </p:txBody>
      </p:sp>
    </p:spTree>
    <p:extLst>
      <p:ext uri="{BB962C8B-B14F-4D97-AF65-F5344CB8AC3E}">
        <p14:creationId xmlns:p14="http://schemas.microsoft.com/office/powerpoint/2010/main" val="35630536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9FE84-61B7-2069-1E5B-EB78DA62B9B5}"/>
              </a:ext>
            </a:extLst>
          </p:cNvPr>
          <p:cNvSpPr>
            <a:spLocks noGrp="1"/>
          </p:cNvSpPr>
          <p:nvPr>
            <p:ph type="title"/>
          </p:nvPr>
        </p:nvSpPr>
        <p:spPr/>
        <p:txBody>
          <a:bodyPr/>
          <a:lstStyle/>
          <a:p>
            <a:r>
              <a:rPr lang="en-US" dirty="0"/>
              <a:t>Lawful or Unlawful</a:t>
            </a:r>
          </a:p>
        </p:txBody>
      </p:sp>
      <p:sp>
        <p:nvSpPr>
          <p:cNvPr id="3" name="Content Placeholder 2">
            <a:extLst>
              <a:ext uri="{FF2B5EF4-FFF2-40B4-BE49-F238E27FC236}">
                <a16:creationId xmlns:a16="http://schemas.microsoft.com/office/drawing/2014/main" id="{C16DA184-A7CA-1C47-591E-4A4C8EC41ACE}"/>
              </a:ext>
            </a:extLst>
          </p:cNvPr>
          <p:cNvSpPr>
            <a:spLocks noGrp="1"/>
          </p:cNvSpPr>
          <p:nvPr>
            <p:ph idx="1"/>
          </p:nvPr>
        </p:nvSpPr>
        <p:spPr/>
        <p:txBody>
          <a:bodyPr>
            <a:normAutofit fontScale="85000" lnSpcReduction="10000"/>
          </a:bodyPr>
          <a:lstStyle/>
          <a:p>
            <a:pPr marL="285750" marR="0" lvl="0" indent="-285750" algn="l" defTabSz="914400" rtl="0" eaLnBrk="1" fontAlgn="auto" latinLnBrk="0" hangingPunct="1">
              <a:lnSpc>
                <a:spcPct val="100000"/>
              </a:lnSpc>
              <a:spcBef>
                <a:spcPts val="1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62626"/>
                </a:solidFill>
                <a:effectLst/>
                <a:uLnTx/>
                <a:uFillTx/>
                <a:latin typeface="Open Sans"/>
                <a:ea typeface="+mn-ea"/>
                <a:cs typeface="+mn-cs"/>
              </a:rPr>
              <a:t>How many days were you sick last year?</a:t>
            </a:r>
          </a:p>
          <a:p>
            <a:pPr marL="285750" marR="0" lvl="0" indent="-285750" algn="l" defTabSz="914400" rtl="0" eaLnBrk="1" fontAlgn="auto" latinLnBrk="0" hangingPunct="1">
              <a:lnSpc>
                <a:spcPct val="100000"/>
              </a:lnSpc>
              <a:spcBef>
                <a:spcPts val="1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62626"/>
                </a:solidFill>
                <a:effectLst/>
                <a:uLnTx/>
                <a:uFillTx/>
                <a:latin typeface="Open Sans"/>
                <a:ea typeface="+mn-ea"/>
                <a:cs typeface="+mn-cs"/>
              </a:rPr>
              <a:t>The position requires weekend availability. Would that be a problem for you?</a:t>
            </a:r>
          </a:p>
          <a:p>
            <a:pPr marL="285750" marR="0" lvl="0" indent="-285750" algn="l" defTabSz="914400" rtl="0" eaLnBrk="1" fontAlgn="auto" latinLnBrk="0" hangingPunct="1">
              <a:lnSpc>
                <a:spcPct val="100000"/>
              </a:lnSpc>
              <a:spcBef>
                <a:spcPts val="1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62626"/>
                </a:solidFill>
                <a:effectLst/>
                <a:uLnTx/>
                <a:uFillTx/>
                <a:latin typeface="Open Sans"/>
                <a:ea typeface="+mn-ea"/>
                <a:cs typeface="+mn-cs"/>
              </a:rPr>
              <a:t>If you take this transfer, how will it affect your spouse and children?</a:t>
            </a:r>
          </a:p>
          <a:p>
            <a:pPr marL="285750" marR="0" lvl="0" indent="-285750" algn="l" defTabSz="914400" rtl="0" eaLnBrk="1" fontAlgn="auto" latinLnBrk="0" hangingPunct="1">
              <a:lnSpc>
                <a:spcPct val="100000"/>
              </a:lnSpc>
              <a:spcBef>
                <a:spcPts val="1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62626"/>
                </a:solidFill>
                <a:effectLst/>
                <a:uLnTx/>
                <a:uFillTx/>
                <a:latin typeface="Open Sans"/>
                <a:ea typeface="+mn-ea"/>
                <a:cs typeface="+mn-cs"/>
              </a:rPr>
              <a:t>That’s an interesting name. Where did it come from?</a:t>
            </a:r>
          </a:p>
          <a:p>
            <a:pPr marL="285750" marR="0" lvl="0" indent="-285750" algn="l" defTabSz="914400" rtl="0" eaLnBrk="1" fontAlgn="auto" latinLnBrk="0" hangingPunct="1">
              <a:lnSpc>
                <a:spcPct val="100000"/>
              </a:lnSpc>
              <a:spcBef>
                <a:spcPts val="14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62626"/>
                </a:solidFill>
                <a:effectLst/>
                <a:uLnTx/>
                <a:uFillTx/>
                <a:latin typeface="Open Sans"/>
                <a:ea typeface="+mn-ea"/>
                <a:cs typeface="+mn-cs"/>
              </a:rPr>
              <a:t>Have you had any moving traffic violations in the past two years?</a:t>
            </a:r>
          </a:p>
          <a:p>
            <a:pPr marL="285750" marR="0" lvl="0" indent="-285750" algn="l" defTabSz="914400" rtl="0" eaLnBrk="1" fontAlgn="auto" latinLnBrk="0" hangingPunct="1">
              <a:lnSpc>
                <a:spcPct val="100000"/>
              </a:lnSpc>
              <a:spcBef>
                <a:spcPts val="14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62626"/>
                </a:solidFill>
                <a:effectLst/>
                <a:uLnTx/>
                <a:uFillTx/>
                <a:latin typeface="Open Sans"/>
                <a:ea typeface="+mn-ea"/>
                <a:cs typeface="+mn-cs"/>
              </a:rPr>
              <a:t>Do you have any disabilities that will make this position hard for you?</a:t>
            </a:r>
          </a:p>
          <a:p>
            <a:pPr marL="285750" marR="0" lvl="0" indent="-285750" algn="l" defTabSz="914400" rtl="0" eaLnBrk="1" fontAlgn="auto" latinLnBrk="0" hangingPunct="1">
              <a:lnSpc>
                <a:spcPct val="100000"/>
              </a:lnSpc>
              <a:spcBef>
                <a:spcPts val="14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62626"/>
                </a:solidFill>
                <a:effectLst/>
                <a:uLnTx/>
                <a:uFillTx/>
                <a:latin typeface="Open Sans"/>
                <a:ea typeface="+mn-ea"/>
                <a:cs typeface="+mn-cs"/>
              </a:rPr>
              <a:t>Have you ever been addicted to drugs?</a:t>
            </a:r>
          </a:p>
          <a:p>
            <a:pPr marL="285750" marR="0" lvl="0" indent="-285750" algn="l" defTabSz="914400" rtl="0" eaLnBrk="1" fontAlgn="auto" latinLnBrk="0" hangingPunct="1">
              <a:lnSpc>
                <a:spcPct val="100000"/>
              </a:lnSpc>
              <a:spcBef>
                <a:spcPts val="14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62626"/>
                </a:solidFill>
                <a:effectLst/>
                <a:uLnTx/>
                <a:uFillTx/>
                <a:latin typeface="Open Sans"/>
                <a:ea typeface="+mn-ea"/>
                <a:cs typeface="+mn-cs"/>
              </a:rPr>
              <a:t>I see you were in the military. What type of discharge did you receive?</a:t>
            </a:r>
          </a:p>
        </p:txBody>
      </p:sp>
    </p:spTree>
    <p:extLst>
      <p:ext uri="{BB962C8B-B14F-4D97-AF65-F5344CB8AC3E}">
        <p14:creationId xmlns:p14="http://schemas.microsoft.com/office/powerpoint/2010/main" val="10619550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5C55-284E-4BAA-2903-1F5C15150EEB}"/>
              </a:ext>
            </a:extLst>
          </p:cNvPr>
          <p:cNvSpPr>
            <a:spLocks noGrp="1"/>
          </p:cNvSpPr>
          <p:nvPr>
            <p:ph type="title"/>
          </p:nvPr>
        </p:nvSpPr>
        <p:spPr/>
        <p:txBody>
          <a:bodyPr/>
          <a:lstStyle/>
          <a:p>
            <a:r>
              <a:rPr kumimoji="0" lang="en-US" sz="4400" i="0" u="none" strike="noStrike" kern="1200" cap="none" spc="0" normalizeH="0" baseline="0" noProof="0" dirty="0">
                <a:ln>
                  <a:noFill/>
                </a:ln>
                <a:solidFill>
                  <a:srgbClr val="262626"/>
                </a:solidFill>
                <a:effectLst/>
                <a:uLnTx/>
                <a:uFillTx/>
                <a:latin typeface="Open Sans"/>
                <a:ea typeface="+mn-ea"/>
                <a:cs typeface="+mn-cs"/>
              </a:rPr>
              <a:t>Behavior based interviewing</a:t>
            </a:r>
            <a:endParaRPr lang="en-US" dirty="0"/>
          </a:p>
        </p:txBody>
      </p:sp>
      <p:sp>
        <p:nvSpPr>
          <p:cNvPr id="3" name="Content Placeholder 2">
            <a:extLst>
              <a:ext uri="{FF2B5EF4-FFF2-40B4-BE49-F238E27FC236}">
                <a16:creationId xmlns:a16="http://schemas.microsoft.com/office/drawing/2014/main" id="{D603E1AE-3889-2F61-9059-38258C67A46A}"/>
              </a:ext>
            </a:extLst>
          </p:cNvPr>
          <p:cNvSpPr>
            <a:spLocks noGrp="1"/>
          </p:cNvSpPr>
          <p:nvPr>
            <p:ph idx="1"/>
          </p:nvPr>
        </p:nvSpPr>
        <p:spPr/>
        <p:txBody>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62626"/>
                </a:solidFill>
                <a:effectLst/>
                <a:uLnTx/>
                <a:uFillTx/>
                <a:latin typeface="Open Sans"/>
                <a:ea typeface="+mn-ea"/>
                <a:cs typeface="+mn-cs"/>
              </a:rPr>
              <a:t>Probe for specific examples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62626"/>
                </a:solidFill>
                <a:effectLst/>
                <a:uLnTx/>
                <a:uFillTx/>
                <a:latin typeface="Open Sans"/>
                <a:ea typeface="+mn-ea"/>
                <a:cs typeface="+mn-cs"/>
              </a:rPr>
              <a:t>80:20 rule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62626"/>
                </a:solidFill>
                <a:effectLst/>
                <a:uLnTx/>
                <a:uFillTx/>
                <a:latin typeface="Open Sans"/>
                <a:ea typeface="+mn-ea"/>
                <a:cs typeface="+mn-cs"/>
              </a:rPr>
              <a:t>Seek Contrary evidence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62626"/>
                </a:solidFill>
                <a:effectLst/>
                <a:uLnTx/>
                <a:uFillTx/>
                <a:latin typeface="Open Sans"/>
                <a:ea typeface="+mn-ea"/>
                <a:cs typeface="+mn-cs"/>
              </a:rPr>
              <a:t>Allow for silence</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62626"/>
                </a:solidFill>
                <a:effectLst/>
                <a:uLnTx/>
                <a:uFillTx/>
                <a:latin typeface="Open Sans"/>
                <a:ea typeface="+mn-ea"/>
                <a:cs typeface="+mn-cs"/>
              </a:rPr>
              <a:t>Take notes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262626"/>
                </a:solidFill>
                <a:effectLst/>
                <a:uLnTx/>
                <a:uFillTx/>
                <a:latin typeface="Open Sans"/>
                <a:ea typeface="+mn-ea"/>
                <a:cs typeface="+mn-cs"/>
              </a:rPr>
              <a:t>Ask open-ended questions</a:t>
            </a:r>
          </a:p>
        </p:txBody>
      </p:sp>
    </p:spTree>
    <p:extLst>
      <p:ext uri="{BB962C8B-B14F-4D97-AF65-F5344CB8AC3E}">
        <p14:creationId xmlns:p14="http://schemas.microsoft.com/office/powerpoint/2010/main" val="3132115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A3E7B9-F05A-4A65-5D08-1B893137ABED}"/>
              </a:ext>
            </a:extLst>
          </p:cNvPr>
          <p:cNvSpPr>
            <a:spLocks noGrp="1"/>
          </p:cNvSpPr>
          <p:nvPr>
            <p:ph type="title"/>
          </p:nvPr>
        </p:nvSpPr>
        <p:spPr/>
        <p:txBody>
          <a:bodyPr/>
          <a:lstStyle/>
          <a:p>
            <a:r>
              <a:rPr lang="en-US" dirty="0"/>
              <a:t>Definitions</a:t>
            </a:r>
          </a:p>
        </p:txBody>
      </p:sp>
      <p:sp>
        <p:nvSpPr>
          <p:cNvPr id="4" name="Content Placeholder 3">
            <a:extLst>
              <a:ext uri="{FF2B5EF4-FFF2-40B4-BE49-F238E27FC236}">
                <a16:creationId xmlns:a16="http://schemas.microsoft.com/office/drawing/2014/main" id="{E1CF7B1E-3420-72AD-2849-9D9BD556D6C2}"/>
              </a:ext>
            </a:extLst>
          </p:cNvPr>
          <p:cNvSpPr>
            <a:spLocks noGrp="1"/>
          </p:cNvSpPr>
          <p:nvPr>
            <p:ph idx="1"/>
          </p:nvPr>
        </p:nvSpPr>
        <p:spPr/>
        <p:txBody>
          <a:bodyPr/>
          <a:lstStyle/>
          <a:p>
            <a:r>
              <a:rPr lang="en-US" dirty="0"/>
              <a:t>What is diversity?</a:t>
            </a:r>
          </a:p>
          <a:p>
            <a:r>
              <a:rPr lang="en-US" dirty="0"/>
              <a:t>What is inclusion?</a:t>
            </a:r>
          </a:p>
        </p:txBody>
      </p:sp>
    </p:spTree>
    <p:extLst>
      <p:ext uri="{BB962C8B-B14F-4D97-AF65-F5344CB8AC3E}">
        <p14:creationId xmlns:p14="http://schemas.microsoft.com/office/powerpoint/2010/main" val="40204294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03DBF-E46B-C14C-00F8-481E363F4BC0}"/>
              </a:ext>
            </a:extLst>
          </p:cNvPr>
          <p:cNvSpPr>
            <a:spLocks noGrp="1"/>
          </p:cNvSpPr>
          <p:nvPr>
            <p:ph type="title"/>
          </p:nvPr>
        </p:nvSpPr>
        <p:spPr/>
        <p:txBody>
          <a:bodyPr/>
          <a:lstStyle/>
          <a:p>
            <a:r>
              <a:rPr lang="en-US" dirty="0"/>
              <a:t>Conducting the interview</a:t>
            </a:r>
          </a:p>
        </p:txBody>
      </p:sp>
      <p:sp>
        <p:nvSpPr>
          <p:cNvPr id="3" name="Content Placeholder 2">
            <a:extLst>
              <a:ext uri="{FF2B5EF4-FFF2-40B4-BE49-F238E27FC236}">
                <a16:creationId xmlns:a16="http://schemas.microsoft.com/office/drawing/2014/main" id="{0FA8AD36-766E-5C6C-A70A-3BCF3276B464}"/>
              </a:ext>
            </a:extLst>
          </p:cNvPr>
          <p:cNvSpPr>
            <a:spLocks noGrp="1"/>
          </p:cNvSpPr>
          <p:nvPr>
            <p:ph idx="1"/>
          </p:nvPr>
        </p:nvSpPr>
        <p:spPr/>
        <p:txBody>
          <a:bodyPr/>
          <a:lstStyle/>
          <a:p>
            <a:r>
              <a:rPr lang="en-US" dirty="0"/>
              <a:t>What do you look for in an interviewee?</a:t>
            </a:r>
          </a:p>
          <a:p>
            <a:r>
              <a:rPr lang="en-US" dirty="0"/>
              <a:t>What are some RED flags to watch out for?</a:t>
            </a:r>
          </a:p>
          <a:p>
            <a:r>
              <a:rPr lang="en-US" dirty="0"/>
              <a:t>How can you put them at ease?</a:t>
            </a:r>
          </a:p>
          <a:p>
            <a:r>
              <a:rPr lang="en-US" dirty="0"/>
              <a:t>Mind your verbal and non-verbal reaction</a:t>
            </a:r>
          </a:p>
          <a:p>
            <a:endParaRPr lang="en-US" dirty="0"/>
          </a:p>
        </p:txBody>
      </p:sp>
    </p:spTree>
    <p:extLst>
      <p:ext uri="{BB962C8B-B14F-4D97-AF65-F5344CB8AC3E}">
        <p14:creationId xmlns:p14="http://schemas.microsoft.com/office/powerpoint/2010/main" val="21277193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424B0-460D-CAC2-D623-B7F8BBD171CC}"/>
              </a:ext>
            </a:extLst>
          </p:cNvPr>
          <p:cNvSpPr>
            <a:spLocks noGrp="1"/>
          </p:cNvSpPr>
          <p:nvPr>
            <p:ph type="title"/>
          </p:nvPr>
        </p:nvSpPr>
        <p:spPr/>
        <p:txBody>
          <a:bodyPr/>
          <a:lstStyle/>
          <a:p>
            <a:r>
              <a:rPr lang="en-US" dirty="0"/>
              <a:t>Interview notes</a:t>
            </a:r>
          </a:p>
        </p:txBody>
      </p:sp>
      <p:sp>
        <p:nvSpPr>
          <p:cNvPr id="3" name="Content Placeholder 2">
            <a:extLst>
              <a:ext uri="{FF2B5EF4-FFF2-40B4-BE49-F238E27FC236}">
                <a16:creationId xmlns:a16="http://schemas.microsoft.com/office/drawing/2014/main" id="{15482D3D-4C3D-C316-D368-1D658999B57B}"/>
              </a:ext>
            </a:extLst>
          </p:cNvPr>
          <p:cNvSpPr>
            <a:spLocks noGrp="1"/>
          </p:cNvSpPr>
          <p:nvPr>
            <p:ph idx="1"/>
          </p:nvPr>
        </p:nvSpPr>
        <p:spPr/>
        <p:txBody>
          <a:bodyPr/>
          <a:lstStyle/>
          <a:p>
            <a:pPr marL="0" indent="0">
              <a:buNone/>
            </a:pPr>
            <a:r>
              <a:rPr lang="en-US" dirty="0"/>
              <a:t>Find your STAR</a:t>
            </a:r>
          </a:p>
        </p:txBody>
      </p:sp>
    </p:spTree>
    <p:extLst>
      <p:ext uri="{BB962C8B-B14F-4D97-AF65-F5344CB8AC3E}">
        <p14:creationId xmlns:p14="http://schemas.microsoft.com/office/powerpoint/2010/main" val="7804408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E6690E-232E-4A00-9A45-EB0BDC4451FA}"/>
              </a:ext>
            </a:extLst>
          </p:cNvPr>
          <p:cNvSpPr>
            <a:spLocks noGrp="1"/>
          </p:cNvSpPr>
          <p:nvPr>
            <p:ph type="title"/>
          </p:nvPr>
        </p:nvSpPr>
        <p:spPr/>
        <p:txBody>
          <a:bodyPr/>
          <a:lstStyle/>
          <a:p>
            <a:r>
              <a:rPr lang="en-US" dirty="0"/>
              <a:t>Defining coaching</a:t>
            </a:r>
          </a:p>
        </p:txBody>
      </p:sp>
      <p:sp>
        <p:nvSpPr>
          <p:cNvPr id="5" name="Text Placeholder 4">
            <a:extLst>
              <a:ext uri="{FF2B5EF4-FFF2-40B4-BE49-F238E27FC236}">
                <a16:creationId xmlns:a16="http://schemas.microsoft.com/office/drawing/2014/main" id="{787D55F2-EDDF-522F-97CE-D76F4D4605F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178356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BD14FD-5578-05D8-AC13-9D27A5E3E9A9}"/>
              </a:ext>
            </a:extLst>
          </p:cNvPr>
          <p:cNvSpPr>
            <a:spLocks noGrp="1"/>
          </p:cNvSpPr>
          <p:nvPr>
            <p:ph type="title"/>
          </p:nvPr>
        </p:nvSpPr>
        <p:spPr/>
        <p:txBody>
          <a:bodyPr/>
          <a:lstStyle/>
          <a:p>
            <a:r>
              <a:rPr lang="en-US" dirty="0"/>
              <a:t>Defining coaching</a:t>
            </a:r>
          </a:p>
        </p:txBody>
      </p:sp>
      <p:sp>
        <p:nvSpPr>
          <p:cNvPr id="5" name="Content Placeholder 4">
            <a:extLst>
              <a:ext uri="{FF2B5EF4-FFF2-40B4-BE49-F238E27FC236}">
                <a16:creationId xmlns:a16="http://schemas.microsoft.com/office/drawing/2014/main" id="{A548A350-DC06-44E5-1B89-C24843ADC4CE}"/>
              </a:ext>
            </a:extLst>
          </p:cNvPr>
          <p:cNvSpPr>
            <a:spLocks noGrp="1"/>
          </p:cNvSpPr>
          <p:nvPr>
            <p:ph idx="1"/>
          </p:nvPr>
        </p:nvSpPr>
        <p:spPr/>
        <p:txBody>
          <a:bodyPr/>
          <a:lstStyle/>
          <a:p>
            <a:r>
              <a:rPr lang="en-US" dirty="0"/>
              <a:t>What is the role of a coach?</a:t>
            </a:r>
          </a:p>
          <a:p>
            <a:r>
              <a:rPr lang="en-US" dirty="0"/>
              <a:t>What types of coaching are there?</a:t>
            </a:r>
          </a:p>
        </p:txBody>
      </p:sp>
    </p:spTree>
    <p:extLst>
      <p:ext uri="{BB962C8B-B14F-4D97-AF65-F5344CB8AC3E}">
        <p14:creationId xmlns:p14="http://schemas.microsoft.com/office/powerpoint/2010/main" val="25713377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A9471-E0FA-2BE8-F46C-4B5505872D5A}"/>
              </a:ext>
            </a:extLst>
          </p:cNvPr>
          <p:cNvSpPr>
            <a:spLocks noGrp="1"/>
          </p:cNvSpPr>
          <p:nvPr>
            <p:ph type="title"/>
          </p:nvPr>
        </p:nvSpPr>
        <p:spPr/>
        <p:txBody>
          <a:bodyPr/>
          <a:lstStyle/>
          <a:p>
            <a:r>
              <a:rPr lang="en-US" dirty="0"/>
              <a:t>What are the benefits of coaching employees?</a:t>
            </a:r>
          </a:p>
        </p:txBody>
      </p:sp>
      <p:sp>
        <p:nvSpPr>
          <p:cNvPr id="3" name="Content Placeholder 2">
            <a:extLst>
              <a:ext uri="{FF2B5EF4-FFF2-40B4-BE49-F238E27FC236}">
                <a16:creationId xmlns:a16="http://schemas.microsoft.com/office/drawing/2014/main" id="{AE0A4C9C-FD4E-FE06-5EAC-B90B73C2DEC2}"/>
              </a:ext>
            </a:extLst>
          </p:cNvPr>
          <p:cNvSpPr>
            <a:spLocks noGrp="1"/>
          </p:cNvSpPr>
          <p:nvPr>
            <p:ph idx="1"/>
          </p:nvPr>
        </p:nvSpPr>
        <p:spPr/>
        <p:txBody>
          <a:bodyPr/>
          <a:lstStyle/>
          <a:p>
            <a:r>
              <a:rPr lang="en-US" dirty="0"/>
              <a:t>Employees</a:t>
            </a:r>
          </a:p>
          <a:p>
            <a:r>
              <a:rPr lang="en-US" dirty="0"/>
              <a:t>Customers</a:t>
            </a:r>
          </a:p>
          <a:p>
            <a:r>
              <a:rPr lang="en-US" dirty="0"/>
              <a:t>Business</a:t>
            </a:r>
          </a:p>
        </p:txBody>
      </p:sp>
    </p:spTree>
    <p:extLst>
      <p:ext uri="{BB962C8B-B14F-4D97-AF65-F5344CB8AC3E}">
        <p14:creationId xmlns:p14="http://schemas.microsoft.com/office/powerpoint/2010/main" val="2419669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44097C-7199-A02B-E670-495E2F1DB6E4}"/>
              </a:ext>
            </a:extLst>
          </p:cNvPr>
          <p:cNvSpPr>
            <a:spLocks noGrp="1"/>
          </p:cNvSpPr>
          <p:nvPr>
            <p:ph type="title"/>
          </p:nvPr>
        </p:nvSpPr>
        <p:spPr/>
        <p:txBody>
          <a:bodyPr/>
          <a:lstStyle/>
          <a:p>
            <a:r>
              <a:rPr lang="en-US" dirty="0"/>
              <a:t>Coaches need development too.</a:t>
            </a:r>
          </a:p>
        </p:txBody>
      </p:sp>
      <p:sp>
        <p:nvSpPr>
          <p:cNvPr id="5" name="Content Placeholder 4">
            <a:extLst>
              <a:ext uri="{FF2B5EF4-FFF2-40B4-BE49-F238E27FC236}">
                <a16:creationId xmlns:a16="http://schemas.microsoft.com/office/drawing/2014/main" id="{491E64E7-B10E-D06D-87FC-12315D4500FC}"/>
              </a:ext>
            </a:extLst>
          </p:cNvPr>
          <p:cNvSpPr>
            <a:spLocks noGrp="1"/>
          </p:cNvSpPr>
          <p:nvPr>
            <p:ph sz="half" idx="1"/>
          </p:nvPr>
        </p:nvSpPr>
        <p:spPr/>
        <p:txBody>
          <a:bodyPr/>
          <a:lstStyle/>
          <a:p>
            <a:pPr marL="0" indent="0">
              <a:buNone/>
            </a:pPr>
            <a:r>
              <a:rPr lang="en-US" dirty="0"/>
              <a:t>Self</a:t>
            </a:r>
          </a:p>
          <a:p>
            <a:r>
              <a:rPr lang="en-US" dirty="0"/>
              <a:t>Brain Science</a:t>
            </a:r>
          </a:p>
          <a:p>
            <a:r>
              <a:rPr lang="en-US" dirty="0"/>
              <a:t>Growth Mindset</a:t>
            </a:r>
          </a:p>
          <a:p>
            <a:r>
              <a:rPr lang="en-US" dirty="0"/>
              <a:t>Agile Leadership</a:t>
            </a:r>
          </a:p>
        </p:txBody>
      </p:sp>
      <p:sp>
        <p:nvSpPr>
          <p:cNvPr id="6" name="Content Placeholder 5">
            <a:extLst>
              <a:ext uri="{FF2B5EF4-FFF2-40B4-BE49-F238E27FC236}">
                <a16:creationId xmlns:a16="http://schemas.microsoft.com/office/drawing/2014/main" id="{FB10C2C1-F639-B570-B613-AC2360A0E96B}"/>
              </a:ext>
            </a:extLst>
          </p:cNvPr>
          <p:cNvSpPr>
            <a:spLocks noGrp="1"/>
          </p:cNvSpPr>
          <p:nvPr>
            <p:ph sz="half" idx="2"/>
          </p:nvPr>
        </p:nvSpPr>
        <p:spPr/>
        <p:txBody>
          <a:bodyPr/>
          <a:lstStyle/>
          <a:p>
            <a:pPr marL="0" indent="0">
              <a:buNone/>
            </a:pPr>
            <a:r>
              <a:rPr lang="en-US" dirty="0"/>
              <a:t>Others</a:t>
            </a:r>
          </a:p>
          <a:p>
            <a:r>
              <a:rPr lang="en-US" dirty="0"/>
              <a:t>Asking questions</a:t>
            </a:r>
          </a:p>
          <a:p>
            <a:r>
              <a:rPr lang="en-US" dirty="0"/>
              <a:t>Active listening</a:t>
            </a:r>
          </a:p>
          <a:p>
            <a:r>
              <a:rPr lang="en-US" dirty="0"/>
              <a:t>GROW Model</a:t>
            </a:r>
          </a:p>
        </p:txBody>
      </p:sp>
    </p:spTree>
    <p:extLst>
      <p:ext uri="{BB962C8B-B14F-4D97-AF65-F5344CB8AC3E}">
        <p14:creationId xmlns:p14="http://schemas.microsoft.com/office/powerpoint/2010/main" val="16671849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D31EBC-56C1-B71E-E305-6E4C7B17D78D}"/>
              </a:ext>
            </a:extLst>
          </p:cNvPr>
          <p:cNvSpPr>
            <a:spLocks noGrp="1"/>
          </p:cNvSpPr>
          <p:nvPr>
            <p:ph type="title"/>
          </p:nvPr>
        </p:nvSpPr>
        <p:spPr/>
        <p:txBody>
          <a:bodyPr/>
          <a:lstStyle/>
          <a:p>
            <a:r>
              <a:rPr lang="en-US" dirty="0"/>
              <a:t>Building yourself as a coach</a:t>
            </a:r>
          </a:p>
        </p:txBody>
      </p:sp>
      <p:sp>
        <p:nvSpPr>
          <p:cNvPr id="6" name="Text Placeholder 5">
            <a:extLst>
              <a:ext uri="{FF2B5EF4-FFF2-40B4-BE49-F238E27FC236}">
                <a16:creationId xmlns:a16="http://schemas.microsoft.com/office/drawing/2014/main" id="{EDD50802-5D8B-966E-3AD2-3C1A5AED107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665362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D85D65-529B-FA9F-079A-2D1B60D1F470}"/>
              </a:ext>
            </a:extLst>
          </p:cNvPr>
          <p:cNvSpPr>
            <a:spLocks noGrp="1"/>
          </p:cNvSpPr>
          <p:nvPr>
            <p:ph type="title"/>
          </p:nvPr>
        </p:nvSpPr>
        <p:spPr/>
        <p:txBody>
          <a:bodyPr/>
          <a:lstStyle/>
          <a:p>
            <a:r>
              <a:rPr lang="en-US" dirty="0"/>
              <a:t>Growth mindset	</a:t>
            </a:r>
          </a:p>
        </p:txBody>
      </p:sp>
      <p:sp>
        <p:nvSpPr>
          <p:cNvPr id="5" name="Content Placeholder 4">
            <a:extLst>
              <a:ext uri="{FF2B5EF4-FFF2-40B4-BE49-F238E27FC236}">
                <a16:creationId xmlns:a16="http://schemas.microsoft.com/office/drawing/2014/main" id="{3A182D3C-5B67-6A7E-D80C-D213D3823495}"/>
              </a:ext>
            </a:extLst>
          </p:cNvPr>
          <p:cNvSpPr>
            <a:spLocks noGrp="1"/>
          </p:cNvSpPr>
          <p:nvPr>
            <p:ph idx="1"/>
          </p:nvPr>
        </p:nvSpPr>
        <p:spPr/>
        <p:txBody>
          <a:bodyPr numCol="2">
            <a:normAutofit/>
          </a:bodyPr>
          <a:lstStyle/>
          <a:p>
            <a:pPr marL="0" indent="0">
              <a:buNone/>
            </a:pPr>
            <a:r>
              <a:rPr lang="en-US" b="1" dirty="0"/>
              <a:t>Choice of Words</a:t>
            </a:r>
          </a:p>
          <a:p>
            <a:r>
              <a:rPr lang="en-US" dirty="0"/>
              <a:t>Grow</a:t>
            </a:r>
          </a:p>
          <a:p>
            <a:r>
              <a:rPr lang="en-US" dirty="0"/>
              <a:t>Improve</a:t>
            </a:r>
          </a:p>
          <a:p>
            <a:r>
              <a:rPr lang="en-US" dirty="0"/>
              <a:t>Develop</a:t>
            </a:r>
          </a:p>
          <a:p>
            <a:r>
              <a:rPr lang="en-US" dirty="0"/>
              <a:t>Learn</a:t>
            </a:r>
          </a:p>
          <a:p>
            <a:r>
              <a:rPr lang="en-US" dirty="0"/>
              <a:t>Stretch</a:t>
            </a:r>
          </a:p>
          <a:p>
            <a:r>
              <a:rPr lang="en-US" dirty="0"/>
              <a:t>Challenge</a:t>
            </a:r>
          </a:p>
          <a:p>
            <a:pPr marL="0" indent="0">
              <a:buNone/>
            </a:pPr>
            <a:r>
              <a:rPr lang="en-US" b="1" dirty="0"/>
              <a:t>Feedback that Encourages Growth</a:t>
            </a:r>
          </a:p>
          <a:p>
            <a:r>
              <a:rPr lang="en-US" dirty="0"/>
              <a:t>Reinforce effort and improvement</a:t>
            </a:r>
          </a:p>
          <a:p>
            <a:r>
              <a:rPr lang="en-US" dirty="0"/>
              <a:t>Focus on the future</a:t>
            </a:r>
          </a:p>
          <a:p>
            <a:r>
              <a:rPr lang="en-US" dirty="0"/>
              <a:t>Individualized focus</a:t>
            </a:r>
          </a:p>
          <a:p>
            <a:pPr marL="0" indent="0">
              <a:buNone/>
            </a:pPr>
            <a:r>
              <a:rPr lang="en-US" b="1" dirty="0"/>
              <a:t>Reward Progress &amp; Learn from Failure</a:t>
            </a:r>
          </a:p>
          <a:p>
            <a:r>
              <a:rPr lang="en-US" dirty="0"/>
              <a:t>Praise progress not just success</a:t>
            </a:r>
          </a:p>
          <a:p>
            <a:r>
              <a:rPr lang="en-US" dirty="0"/>
              <a:t>Debrief obstacles</a:t>
            </a:r>
          </a:p>
          <a:p>
            <a:r>
              <a:rPr lang="en-US" dirty="0"/>
              <a:t>Uncover learnings and focus on future</a:t>
            </a:r>
          </a:p>
        </p:txBody>
      </p:sp>
    </p:spTree>
    <p:extLst>
      <p:ext uri="{BB962C8B-B14F-4D97-AF65-F5344CB8AC3E}">
        <p14:creationId xmlns:p14="http://schemas.microsoft.com/office/powerpoint/2010/main" val="170491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88E7D-B8D0-8231-1FDF-41C465D92200}"/>
              </a:ext>
            </a:extLst>
          </p:cNvPr>
          <p:cNvSpPr>
            <a:spLocks noGrp="1"/>
          </p:cNvSpPr>
          <p:nvPr>
            <p:ph type="title"/>
          </p:nvPr>
        </p:nvSpPr>
        <p:spPr/>
        <p:txBody>
          <a:bodyPr/>
          <a:lstStyle/>
          <a:p>
            <a:r>
              <a:rPr lang="en-US" dirty="0"/>
              <a:t>How humans are wired</a:t>
            </a:r>
          </a:p>
        </p:txBody>
      </p:sp>
      <p:sp>
        <p:nvSpPr>
          <p:cNvPr id="3" name="Content Placeholder 2">
            <a:extLst>
              <a:ext uri="{FF2B5EF4-FFF2-40B4-BE49-F238E27FC236}">
                <a16:creationId xmlns:a16="http://schemas.microsoft.com/office/drawing/2014/main" id="{DB65F24F-7197-2467-DDCE-74539A5C5D4A}"/>
              </a:ext>
            </a:extLst>
          </p:cNvPr>
          <p:cNvSpPr>
            <a:spLocks noGrp="1"/>
          </p:cNvSpPr>
          <p:nvPr>
            <p:ph idx="1"/>
          </p:nvPr>
        </p:nvSpPr>
        <p:spPr/>
        <p:txBody>
          <a:bodyPr/>
          <a:lstStyle/>
          <a:p>
            <a:r>
              <a:rPr lang="en-US" dirty="0"/>
              <a:t>Prefrontal Cortex</a:t>
            </a:r>
          </a:p>
          <a:p>
            <a:r>
              <a:rPr lang="en-US" dirty="0"/>
              <a:t>Limbic System</a:t>
            </a:r>
          </a:p>
        </p:txBody>
      </p:sp>
    </p:spTree>
    <p:extLst>
      <p:ext uri="{BB962C8B-B14F-4D97-AF65-F5344CB8AC3E}">
        <p14:creationId xmlns:p14="http://schemas.microsoft.com/office/powerpoint/2010/main" val="15983730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81D45-4003-7C1A-CB9E-736A5CD7D75A}"/>
              </a:ext>
            </a:extLst>
          </p:cNvPr>
          <p:cNvSpPr>
            <a:spLocks noGrp="1"/>
          </p:cNvSpPr>
          <p:nvPr>
            <p:ph type="title"/>
          </p:nvPr>
        </p:nvSpPr>
        <p:spPr/>
        <p:txBody>
          <a:bodyPr/>
          <a:lstStyle/>
          <a:p>
            <a:r>
              <a:rPr lang="en-US" dirty="0"/>
              <a:t>Brains processes information and responses</a:t>
            </a:r>
          </a:p>
        </p:txBody>
      </p:sp>
      <p:sp>
        <p:nvSpPr>
          <p:cNvPr id="3" name="Content Placeholder 2">
            <a:extLst>
              <a:ext uri="{FF2B5EF4-FFF2-40B4-BE49-F238E27FC236}">
                <a16:creationId xmlns:a16="http://schemas.microsoft.com/office/drawing/2014/main" id="{FEEC1890-00CE-47DB-FD82-67C741FDD0BD}"/>
              </a:ext>
            </a:extLst>
          </p:cNvPr>
          <p:cNvSpPr>
            <a:spLocks noGrp="1"/>
          </p:cNvSpPr>
          <p:nvPr>
            <p:ph idx="1"/>
          </p:nvPr>
        </p:nvSpPr>
        <p:spPr/>
        <p:txBody>
          <a:bodyPr/>
          <a:lstStyle/>
          <a:p>
            <a:r>
              <a:rPr lang="en-US" dirty="0"/>
              <a:t>Threat</a:t>
            </a:r>
          </a:p>
          <a:p>
            <a:r>
              <a:rPr lang="en-US" dirty="0"/>
              <a:t>Reward</a:t>
            </a:r>
          </a:p>
        </p:txBody>
      </p:sp>
    </p:spTree>
    <p:extLst>
      <p:ext uri="{BB962C8B-B14F-4D97-AF65-F5344CB8AC3E}">
        <p14:creationId xmlns:p14="http://schemas.microsoft.com/office/powerpoint/2010/main" val="1873559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A509F8-1FBE-331C-5551-6BF8C30AF2E6}"/>
              </a:ext>
            </a:extLst>
          </p:cNvPr>
          <p:cNvSpPr>
            <a:spLocks noGrp="1"/>
          </p:cNvSpPr>
          <p:nvPr>
            <p:ph type="title"/>
          </p:nvPr>
        </p:nvSpPr>
        <p:spPr/>
        <p:txBody>
          <a:bodyPr/>
          <a:lstStyle/>
          <a:p>
            <a:r>
              <a:rPr lang="en-US" sz="4800" b="1" dirty="0"/>
              <a:t>Verna Myers</a:t>
            </a:r>
          </a:p>
        </p:txBody>
      </p:sp>
      <p:sp>
        <p:nvSpPr>
          <p:cNvPr id="5" name="Text Placeholder 4">
            <a:extLst>
              <a:ext uri="{FF2B5EF4-FFF2-40B4-BE49-F238E27FC236}">
                <a16:creationId xmlns:a16="http://schemas.microsoft.com/office/drawing/2014/main" id="{D78295BE-3A29-45B2-1F21-D28662D8D1AF}"/>
              </a:ext>
            </a:extLst>
          </p:cNvPr>
          <p:cNvSpPr>
            <a:spLocks noGrp="1"/>
          </p:cNvSpPr>
          <p:nvPr>
            <p:ph type="body" sz="half" idx="2"/>
          </p:nvPr>
        </p:nvSpPr>
        <p:spPr/>
        <p:txBody>
          <a:bodyPr>
            <a:normAutofit/>
          </a:bodyPr>
          <a:lstStyle/>
          <a:p>
            <a:r>
              <a:rPr lang="en-US" sz="3600" dirty="0"/>
              <a:t>Diversity is being invited to the party, Inclusion is being asked to dance.</a:t>
            </a:r>
          </a:p>
        </p:txBody>
      </p:sp>
      <p:sp>
        <p:nvSpPr>
          <p:cNvPr id="4" name="Picture Placeholder 3">
            <a:extLst>
              <a:ext uri="{FF2B5EF4-FFF2-40B4-BE49-F238E27FC236}">
                <a16:creationId xmlns:a16="http://schemas.microsoft.com/office/drawing/2014/main" id="{0B4337BE-3961-1B87-E857-F3EE8A52B040}"/>
              </a:ext>
            </a:extLst>
          </p:cNvPr>
          <p:cNvSpPr>
            <a:spLocks noGrp="1"/>
          </p:cNvSpPr>
          <p:nvPr>
            <p:ph type="pic" idx="1"/>
          </p:nvPr>
        </p:nvSpPr>
        <p:spPr/>
      </p:sp>
    </p:spTree>
    <p:extLst>
      <p:ext uri="{BB962C8B-B14F-4D97-AF65-F5344CB8AC3E}">
        <p14:creationId xmlns:p14="http://schemas.microsoft.com/office/powerpoint/2010/main" val="516482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D3AB60-A4F4-A161-D5F9-2190EBAC48EE}"/>
              </a:ext>
            </a:extLst>
          </p:cNvPr>
          <p:cNvSpPr>
            <a:spLocks noGrp="1"/>
          </p:cNvSpPr>
          <p:nvPr>
            <p:ph type="title"/>
          </p:nvPr>
        </p:nvSpPr>
        <p:spPr/>
        <p:txBody>
          <a:bodyPr/>
          <a:lstStyle/>
          <a:p>
            <a:r>
              <a:rPr lang="en-US" dirty="0"/>
              <a:t>Agile Leadership</a:t>
            </a:r>
          </a:p>
        </p:txBody>
      </p:sp>
      <p:sp>
        <p:nvSpPr>
          <p:cNvPr id="5" name="Text Placeholder 4">
            <a:extLst>
              <a:ext uri="{FF2B5EF4-FFF2-40B4-BE49-F238E27FC236}">
                <a16:creationId xmlns:a16="http://schemas.microsoft.com/office/drawing/2014/main" id="{03E47A04-D41B-A7EB-16EC-3F975D35620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288025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F3BC16-AC07-7E4F-FEE2-92DAA2E499CE}"/>
              </a:ext>
            </a:extLst>
          </p:cNvPr>
          <p:cNvSpPr>
            <a:spLocks noGrp="1"/>
          </p:cNvSpPr>
          <p:nvPr>
            <p:ph type="title"/>
          </p:nvPr>
        </p:nvSpPr>
        <p:spPr/>
        <p:txBody>
          <a:bodyPr/>
          <a:lstStyle/>
          <a:p>
            <a:r>
              <a:rPr lang="en-US" dirty="0"/>
              <a:t>Teaching and Coaching</a:t>
            </a:r>
          </a:p>
        </p:txBody>
      </p:sp>
      <p:sp>
        <p:nvSpPr>
          <p:cNvPr id="5" name="Content Placeholder 4">
            <a:extLst>
              <a:ext uri="{FF2B5EF4-FFF2-40B4-BE49-F238E27FC236}">
                <a16:creationId xmlns:a16="http://schemas.microsoft.com/office/drawing/2014/main" id="{2837D065-DF62-10B2-446D-331E1961C6E4}"/>
              </a:ext>
            </a:extLst>
          </p:cNvPr>
          <p:cNvSpPr>
            <a:spLocks noGrp="1"/>
          </p:cNvSpPr>
          <p:nvPr>
            <p:ph idx="1"/>
          </p:nvPr>
        </p:nvSpPr>
        <p:spPr/>
        <p:txBody>
          <a:bodyPr/>
          <a:lstStyle/>
          <a:p>
            <a:r>
              <a:rPr lang="en-US" dirty="0"/>
              <a:t>Enthusiastic beginner</a:t>
            </a:r>
          </a:p>
          <a:p>
            <a:r>
              <a:rPr lang="en-US" dirty="0"/>
              <a:t>Disillusioned learner</a:t>
            </a:r>
          </a:p>
          <a:p>
            <a:r>
              <a:rPr lang="en-US" dirty="0"/>
              <a:t>Emerging contributor</a:t>
            </a:r>
          </a:p>
          <a:p>
            <a:r>
              <a:rPr lang="en-US" dirty="0"/>
              <a:t>High performer</a:t>
            </a:r>
          </a:p>
        </p:txBody>
      </p:sp>
    </p:spTree>
    <p:extLst>
      <p:ext uri="{BB962C8B-B14F-4D97-AF65-F5344CB8AC3E}">
        <p14:creationId xmlns:p14="http://schemas.microsoft.com/office/powerpoint/2010/main" val="29253683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ED87C-7762-0AEB-29C5-40D890BC42DC}"/>
              </a:ext>
            </a:extLst>
          </p:cNvPr>
          <p:cNvSpPr>
            <a:spLocks noGrp="1"/>
          </p:cNvSpPr>
          <p:nvPr>
            <p:ph type="title"/>
          </p:nvPr>
        </p:nvSpPr>
        <p:spPr/>
        <p:txBody>
          <a:bodyPr/>
          <a:lstStyle/>
          <a:p>
            <a:r>
              <a:rPr lang="en-US" dirty="0"/>
              <a:t>There is a time and place for teaching and telling.</a:t>
            </a:r>
          </a:p>
        </p:txBody>
      </p:sp>
      <p:sp>
        <p:nvSpPr>
          <p:cNvPr id="3" name="Content Placeholder 2">
            <a:extLst>
              <a:ext uri="{FF2B5EF4-FFF2-40B4-BE49-F238E27FC236}">
                <a16:creationId xmlns:a16="http://schemas.microsoft.com/office/drawing/2014/main" id="{0C24BE40-5595-BFAE-07BE-42FC863F463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694090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4C706E-B7ED-588D-6579-16C8274C2569}"/>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2C2FD8A5-6CD1-7186-480A-7C5989990608}"/>
              </a:ext>
            </a:extLst>
          </p:cNvPr>
          <p:cNvSpPr>
            <a:spLocks noGrp="1"/>
          </p:cNvSpPr>
          <p:nvPr>
            <p:ph sz="half" idx="1"/>
          </p:nvPr>
        </p:nvSpPr>
        <p:spPr/>
        <p:txBody>
          <a:bodyPr/>
          <a:lstStyle/>
          <a:p>
            <a:r>
              <a:rPr lang="en-US" dirty="0"/>
              <a:t>Feedback</a:t>
            </a:r>
          </a:p>
        </p:txBody>
      </p:sp>
      <p:sp>
        <p:nvSpPr>
          <p:cNvPr id="6" name="Content Placeholder 5">
            <a:extLst>
              <a:ext uri="{FF2B5EF4-FFF2-40B4-BE49-F238E27FC236}">
                <a16:creationId xmlns:a16="http://schemas.microsoft.com/office/drawing/2014/main" id="{DBF8E235-B5A7-92DB-3A5E-2098D216257A}"/>
              </a:ext>
            </a:extLst>
          </p:cNvPr>
          <p:cNvSpPr>
            <a:spLocks noGrp="1"/>
          </p:cNvSpPr>
          <p:nvPr>
            <p:ph sz="half" idx="2"/>
          </p:nvPr>
        </p:nvSpPr>
        <p:spPr>
          <a:xfrm>
            <a:off x="6172200" y="1790552"/>
            <a:ext cx="5181600" cy="4351338"/>
          </a:xfrm>
        </p:spPr>
        <p:txBody>
          <a:bodyPr/>
          <a:lstStyle/>
          <a:p>
            <a:r>
              <a:rPr lang="en-US" dirty="0"/>
              <a:t>Coaching</a:t>
            </a:r>
          </a:p>
        </p:txBody>
      </p:sp>
    </p:spTree>
    <p:extLst>
      <p:ext uri="{BB962C8B-B14F-4D97-AF65-F5344CB8AC3E}">
        <p14:creationId xmlns:p14="http://schemas.microsoft.com/office/powerpoint/2010/main" val="32607099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9B052CE-7E0D-5329-E11E-F6F31F1CCEF4}"/>
              </a:ext>
            </a:extLst>
          </p:cNvPr>
          <p:cNvSpPr>
            <a:spLocks noGrp="1"/>
          </p:cNvSpPr>
          <p:nvPr>
            <p:ph type="title"/>
          </p:nvPr>
        </p:nvSpPr>
        <p:spPr/>
        <p:txBody>
          <a:bodyPr/>
          <a:lstStyle/>
          <a:p>
            <a:r>
              <a:rPr lang="en-US" dirty="0"/>
              <a:t>Communication skills</a:t>
            </a:r>
          </a:p>
        </p:txBody>
      </p:sp>
      <p:sp>
        <p:nvSpPr>
          <p:cNvPr id="9" name="Content Placeholder 8">
            <a:extLst>
              <a:ext uri="{FF2B5EF4-FFF2-40B4-BE49-F238E27FC236}">
                <a16:creationId xmlns:a16="http://schemas.microsoft.com/office/drawing/2014/main" id="{E6960A86-1FC6-67F3-1AE5-76D38C383B41}"/>
              </a:ext>
            </a:extLst>
          </p:cNvPr>
          <p:cNvSpPr>
            <a:spLocks noGrp="1"/>
          </p:cNvSpPr>
          <p:nvPr>
            <p:ph idx="1"/>
          </p:nvPr>
        </p:nvSpPr>
        <p:spPr/>
        <p:txBody>
          <a:bodyPr/>
          <a:lstStyle/>
          <a:p>
            <a:r>
              <a:rPr lang="en-US" dirty="0"/>
              <a:t>Asking Powerful Questions</a:t>
            </a:r>
          </a:p>
          <a:p>
            <a:r>
              <a:rPr lang="en-US" dirty="0"/>
              <a:t>Active Listening</a:t>
            </a:r>
          </a:p>
          <a:p>
            <a:r>
              <a:rPr lang="en-US" dirty="0"/>
              <a:t>Telling/Teaching with impact</a:t>
            </a:r>
          </a:p>
        </p:txBody>
      </p:sp>
    </p:spTree>
    <p:extLst>
      <p:ext uri="{BB962C8B-B14F-4D97-AF65-F5344CB8AC3E}">
        <p14:creationId xmlns:p14="http://schemas.microsoft.com/office/powerpoint/2010/main" val="37253888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F72BE-9915-2434-49D3-4FB19CA479E6}"/>
              </a:ext>
            </a:extLst>
          </p:cNvPr>
          <p:cNvSpPr>
            <a:spLocks noGrp="1"/>
          </p:cNvSpPr>
          <p:nvPr>
            <p:ph type="title"/>
          </p:nvPr>
        </p:nvSpPr>
        <p:spPr/>
        <p:txBody>
          <a:bodyPr/>
          <a:lstStyle/>
          <a:p>
            <a:r>
              <a:rPr lang="en-US" dirty="0"/>
              <a:t>What can a great question do?</a:t>
            </a:r>
          </a:p>
        </p:txBody>
      </p:sp>
      <p:sp>
        <p:nvSpPr>
          <p:cNvPr id="3" name="Content Placeholder 2">
            <a:extLst>
              <a:ext uri="{FF2B5EF4-FFF2-40B4-BE49-F238E27FC236}">
                <a16:creationId xmlns:a16="http://schemas.microsoft.com/office/drawing/2014/main" id="{3C52CE32-36DA-AE54-C974-487FFA757028}"/>
              </a:ext>
            </a:extLst>
          </p:cNvPr>
          <p:cNvSpPr>
            <a:spLocks noGrp="1"/>
          </p:cNvSpPr>
          <p:nvPr>
            <p:ph idx="1"/>
          </p:nvPr>
        </p:nvSpPr>
        <p:spPr/>
        <p:txBody>
          <a:bodyPr/>
          <a:lstStyle/>
          <a:p>
            <a:r>
              <a:rPr lang="en-US" dirty="0"/>
              <a:t>Inspire</a:t>
            </a:r>
          </a:p>
          <a:p>
            <a:r>
              <a:rPr lang="en-US" dirty="0"/>
              <a:t>Generate</a:t>
            </a:r>
          </a:p>
          <a:p>
            <a:r>
              <a:rPr lang="en-US" dirty="0"/>
              <a:t>Empower</a:t>
            </a:r>
          </a:p>
          <a:p>
            <a:r>
              <a:rPr lang="en-US" dirty="0"/>
              <a:t>Build</a:t>
            </a:r>
          </a:p>
          <a:p>
            <a:r>
              <a:rPr lang="en-US" dirty="0"/>
              <a:t>Stretch</a:t>
            </a:r>
          </a:p>
          <a:p>
            <a:r>
              <a:rPr lang="en-US" dirty="0"/>
              <a:t>Challenge</a:t>
            </a:r>
          </a:p>
        </p:txBody>
      </p:sp>
    </p:spTree>
    <p:extLst>
      <p:ext uri="{BB962C8B-B14F-4D97-AF65-F5344CB8AC3E}">
        <p14:creationId xmlns:p14="http://schemas.microsoft.com/office/powerpoint/2010/main" val="5784016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83B67-8F77-AFAF-48B6-0C15C53CBA17}"/>
              </a:ext>
            </a:extLst>
          </p:cNvPr>
          <p:cNvSpPr>
            <a:spLocks noGrp="1"/>
          </p:cNvSpPr>
          <p:nvPr>
            <p:ph type="title"/>
          </p:nvPr>
        </p:nvSpPr>
        <p:spPr/>
        <p:txBody>
          <a:bodyPr/>
          <a:lstStyle/>
          <a:p>
            <a:r>
              <a:rPr lang="en-US" dirty="0"/>
              <a:t>Careful with your questions</a:t>
            </a:r>
          </a:p>
        </p:txBody>
      </p:sp>
      <p:sp>
        <p:nvSpPr>
          <p:cNvPr id="3" name="Content Placeholder 2">
            <a:extLst>
              <a:ext uri="{FF2B5EF4-FFF2-40B4-BE49-F238E27FC236}">
                <a16:creationId xmlns:a16="http://schemas.microsoft.com/office/drawing/2014/main" id="{7DC6C536-850C-DCAB-CCF6-53C180F35E79}"/>
              </a:ext>
            </a:extLst>
          </p:cNvPr>
          <p:cNvSpPr>
            <a:spLocks noGrp="1"/>
          </p:cNvSpPr>
          <p:nvPr>
            <p:ph idx="1"/>
          </p:nvPr>
        </p:nvSpPr>
        <p:spPr/>
        <p:txBody>
          <a:bodyPr/>
          <a:lstStyle/>
          <a:p>
            <a:r>
              <a:rPr lang="en-US" dirty="0"/>
              <a:t>Why didn’t you finish on time?</a:t>
            </a:r>
          </a:p>
          <a:p>
            <a:r>
              <a:rPr lang="en-US" dirty="0"/>
              <a:t>What’s the problem?</a:t>
            </a:r>
          </a:p>
          <a:p>
            <a:r>
              <a:rPr lang="en-US" dirty="0"/>
              <a:t>Who did that?</a:t>
            </a:r>
          </a:p>
          <a:p>
            <a:r>
              <a:rPr lang="en-US" dirty="0"/>
              <a:t>Shouldn’t you do that?</a:t>
            </a:r>
          </a:p>
          <a:p>
            <a:r>
              <a:rPr lang="en-US" dirty="0"/>
              <a:t>Isn’t that good idea?</a:t>
            </a:r>
          </a:p>
          <a:p>
            <a:r>
              <a:rPr lang="en-US" dirty="0"/>
              <a:t>Ok, and?</a:t>
            </a:r>
          </a:p>
        </p:txBody>
      </p:sp>
    </p:spTree>
    <p:extLst>
      <p:ext uri="{BB962C8B-B14F-4D97-AF65-F5344CB8AC3E}">
        <p14:creationId xmlns:p14="http://schemas.microsoft.com/office/powerpoint/2010/main" val="5942647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A444E-DC95-0478-3BC8-E92EE38EFC1E}"/>
              </a:ext>
            </a:extLst>
          </p:cNvPr>
          <p:cNvSpPr>
            <a:spLocks noGrp="1"/>
          </p:cNvSpPr>
          <p:nvPr>
            <p:ph type="title"/>
          </p:nvPr>
        </p:nvSpPr>
        <p:spPr/>
        <p:txBody>
          <a:bodyPr/>
          <a:lstStyle/>
          <a:p>
            <a:r>
              <a:rPr lang="en-US" dirty="0"/>
              <a:t>May I ask a question? Activity</a:t>
            </a:r>
          </a:p>
        </p:txBody>
      </p:sp>
    </p:spTree>
    <p:extLst>
      <p:ext uri="{BB962C8B-B14F-4D97-AF65-F5344CB8AC3E}">
        <p14:creationId xmlns:p14="http://schemas.microsoft.com/office/powerpoint/2010/main" val="23772426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158F07-DCFD-526D-8939-EC9DAC2D2B76}"/>
              </a:ext>
            </a:extLst>
          </p:cNvPr>
          <p:cNvSpPr>
            <a:spLocks noGrp="1"/>
          </p:cNvSpPr>
          <p:nvPr>
            <p:ph type="title"/>
          </p:nvPr>
        </p:nvSpPr>
        <p:spPr/>
        <p:txBody>
          <a:bodyPr/>
          <a:lstStyle/>
          <a:p>
            <a:r>
              <a:rPr lang="en-US" dirty="0"/>
              <a:t>Evaluate your listening level</a:t>
            </a:r>
          </a:p>
        </p:txBody>
      </p:sp>
      <p:sp>
        <p:nvSpPr>
          <p:cNvPr id="4" name="Content Placeholder 3">
            <a:extLst>
              <a:ext uri="{FF2B5EF4-FFF2-40B4-BE49-F238E27FC236}">
                <a16:creationId xmlns:a16="http://schemas.microsoft.com/office/drawing/2014/main" id="{DA038D92-6D28-4247-AFF9-C7D2FA43300F}"/>
              </a:ext>
            </a:extLst>
          </p:cNvPr>
          <p:cNvSpPr>
            <a:spLocks noGrp="1"/>
          </p:cNvSpPr>
          <p:nvPr>
            <p:ph idx="1"/>
          </p:nvPr>
        </p:nvSpPr>
        <p:spPr/>
        <p:txBody>
          <a:bodyPr/>
          <a:lstStyle/>
          <a:p>
            <a:pPr marL="514350" indent="-514350">
              <a:buFont typeface="+mj-lt"/>
              <a:buAutoNum type="arabicPeriod"/>
            </a:pPr>
            <a:r>
              <a:rPr lang="en-US" dirty="0"/>
              <a:t>Internal listening</a:t>
            </a:r>
          </a:p>
          <a:p>
            <a:pPr marL="514350" indent="-514350">
              <a:buFont typeface="+mj-lt"/>
              <a:buAutoNum type="arabicPeriod"/>
            </a:pPr>
            <a:r>
              <a:rPr lang="en-US" dirty="0"/>
              <a:t>Focused listening</a:t>
            </a:r>
          </a:p>
          <a:p>
            <a:pPr marL="514350" indent="-514350">
              <a:buFont typeface="+mj-lt"/>
              <a:buAutoNum type="arabicPeriod"/>
            </a:pPr>
            <a:r>
              <a:rPr lang="en-US" dirty="0"/>
              <a:t>Global listening</a:t>
            </a:r>
          </a:p>
        </p:txBody>
      </p:sp>
    </p:spTree>
    <p:extLst>
      <p:ext uri="{BB962C8B-B14F-4D97-AF65-F5344CB8AC3E}">
        <p14:creationId xmlns:p14="http://schemas.microsoft.com/office/powerpoint/2010/main" val="42553870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A444E-DC95-0478-3BC8-E92EE38EFC1E}"/>
              </a:ext>
            </a:extLst>
          </p:cNvPr>
          <p:cNvSpPr>
            <a:spLocks noGrp="1"/>
          </p:cNvSpPr>
          <p:nvPr>
            <p:ph type="title"/>
          </p:nvPr>
        </p:nvSpPr>
        <p:spPr/>
        <p:txBody>
          <a:bodyPr/>
          <a:lstStyle/>
          <a:p>
            <a:r>
              <a:rPr lang="en-US" dirty="0"/>
              <a:t>Levels of listening activity</a:t>
            </a:r>
          </a:p>
        </p:txBody>
      </p:sp>
    </p:spTree>
    <p:extLst>
      <p:ext uri="{BB962C8B-B14F-4D97-AF65-F5344CB8AC3E}">
        <p14:creationId xmlns:p14="http://schemas.microsoft.com/office/powerpoint/2010/main" val="1845469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D224B-1B3B-555B-B0FE-11424CEA6AF5}"/>
              </a:ext>
            </a:extLst>
          </p:cNvPr>
          <p:cNvSpPr>
            <a:spLocks noGrp="1"/>
          </p:cNvSpPr>
          <p:nvPr>
            <p:ph type="title"/>
          </p:nvPr>
        </p:nvSpPr>
        <p:spPr/>
        <p:txBody>
          <a:bodyPr/>
          <a:lstStyle/>
          <a:p>
            <a:r>
              <a:rPr lang="en-US" dirty="0"/>
              <a:t>Think of a starting line around a track</a:t>
            </a:r>
          </a:p>
        </p:txBody>
      </p:sp>
      <p:sp>
        <p:nvSpPr>
          <p:cNvPr id="3" name="Content Placeholder 2">
            <a:extLst>
              <a:ext uri="{FF2B5EF4-FFF2-40B4-BE49-F238E27FC236}">
                <a16:creationId xmlns:a16="http://schemas.microsoft.com/office/drawing/2014/main" id="{BC6D281C-E309-7594-882D-14E2D7785D98}"/>
              </a:ext>
            </a:extLst>
          </p:cNvPr>
          <p:cNvSpPr>
            <a:spLocks noGrp="1"/>
          </p:cNvSpPr>
          <p:nvPr>
            <p:ph idx="1"/>
          </p:nvPr>
        </p:nvSpPr>
        <p:spPr/>
        <p:txBody>
          <a:bodyPr/>
          <a:lstStyle/>
          <a:p>
            <a:r>
              <a:rPr lang="en-US" dirty="0"/>
              <a:t>Equality = same. Everyone starts from the same place.</a:t>
            </a:r>
          </a:p>
          <a:p>
            <a:r>
              <a:rPr lang="en-US" dirty="0"/>
              <a:t>Equity = fair. Everyone starts from staggered positions.</a:t>
            </a:r>
          </a:p>
        </p:txBody>
      </p:sp>
    </p:spTree>
    <p:extLst>
      <p:ext uri="{BB962C8B-B14F-4D97-AF65-F5344CB8AC3E}">
        <p14:creationId xmlns:p14="http://schemas.microsoft.com/office/powerpoint/2010/main" val="352712942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B9B24F-81EC-C23E-30E6-656A52F46B9D}"/>
              </a:ext>
            </a:extLst>
          </p:cNvPr>
          <p:cNvSpPr>
            <a:spLocks noGrp="1"/>
          </p:cNvSpPr>
          <p:nvPr>
            <p:ph type="title"/>
          </p:nvPr>
        </p:nvSpPr>
        <p:spPr/>
        <p:txBody>
          <a:bodyPr/>
          <a:lstStyle/>
          <a:p>
            <a:r>
              <a:rPr lang="en-US" dirty="0"/>
              <a:t>GROW coaching model</a:t>
            </a:r>
          </a:p>
        </p:txBody>
      </p:sp>
      <p:sp>
        <p:nvSpPr>
          <p:cNvPr id="4" name="Content Placeholder 3">
            <a:extLst>
              <a:ext uri="{FF2B5EF4-FFF2-40B4-BE49-F238E27FC236}">
                <a16:creationId xmlns:a16="http://schemas.microsoft.com/office/drawing/2014/main" id="{F84F0C5F-10C4-74EC-6778-CDEB65A2871D}"/>
              </a:ext>
            </a:extLst>
          </p:cNvPr>
          <p:cNvSpPr>
            <a:spLocks noGrp="1"/>
          </p:cNvSpPr>
          <p:nvPr>
            <p:ph idx="1"/>
          </p:nvPr>
        </p:nvSpPr>
        <p:spPr/>
        <p:txBody>
          <a:bodyPr/>
          <a:lstStyle/>
          <a:p>
            <a:r>
              <a:rPr lang="en-US" dirty="0"/>
              <a:t>G – Goal</a:t>
            </a:r>
          </a:p>
          <a:p>
            <a:r>
              <a:rPr lang="en-US" dirty="0"/>
              <a:t>R – Reality</a:t>
            </a:r>
          </a:p>
          <a:p>
            <a:r>
              <a:rPr lang="en-US" dirty="0"/>
              <a:t>O – Options</a:t>
            </a:r>
          </a:p>
          <a:p>
            <a:r>
              <a:rPr lang="en-US" dirty="0"/>
              <a:t>W – Will</a:t>
            </a:r>
          </a:p>
        </p:txBody>
      </p:sp>
    </p:spTree>
    <p:extLst>
      <p:ext uri="{BB962C8B-B14F-4D97-AF65-F5344CB8AC3E}">
        <p14:creationId xmlns:p14="http://schemas.microsoft.com/office/powerpoint/2010/main" val="40772791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235D2-511D-3A6F-C9F2-0E3AB11D399C}"/>
              </a:ext>
            </a:extLst>
          </p:cNvPr>
          <p:cNvSpPr>
            <a:spLocks noGrp="1"/>
          </p:cNvSpPr>
          <p:nvPr>
            <p:ph type="title"/>
          </p:nvPr>
        </p:nvSpPr>
        <p:spPr/>
        <p:txBody>
          <a:bodyPr/>
          <a:lstStyle/>
          <a:p>
            <a:r>
              <a:rPr lang="en-US" dirty="0"/>
              <a:t>G.R.O.W. activity</a:t>
            </a:r>
          </a:p>
        </p:txBody>
      </p:sp>
      <p:sp>
        <p:nvSpPr>
          <p:cNvPr id="3" name="Content Placeholder 2">
            <a:extLst>
              <a:ext uri="{FF2B5EF4-FFF2-40B4-BE49-F238E27FC236}">
                <a16:creationId xmlns:a16="http://schemas.microsoft.com/office/drawing/2014/main" id="{00EB728B-E3E9-3E8D-5E05-5938DFADED3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474567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F5B7A-ED74-36B3-8876-C23588227D88}"/>
              </a:ext>
            </a:extLst>
          </p:cNvPr>
          <p:cNvSpPr>
            <a:spLocks noGrp="1"/>
          </p:cNvSpPr>
          <p:nvPr>
            <p:ph type="title"/>
          </p:nvPr>
        </p:nvSpPr>
        <p:spPr/>
        <p:txBody>
          <a:bodyPr/>
          <a:lstStyle/>
          <a:p>
            <a:r>
              <a:rPr lang="en-US" dirty="0"/>
              <a:t>Self reflection questions</a:t>
            </a:r>
          </a:p>
        </p:txBody>
      </p:sp>
      <p:sp>
        <p:nvSpPr>
          <p:cNvPr id="3" name="Content Placeholder 2">
            <a:extLst>
              <a:ext uri="{FF2B5EF4-FFF2-40B4-BE49-F238E27FC236}">
                <a16:creationId xmlns:a16="http://schemas.microsoft.com/office/drawing/2014/main" id="{02E0362E-266D-7FD2-D466-DAD060AD8FFB}"/>
              </a:ext>
            </a:extLst>
          </p:cNvPr>
          <p:cNvSpPr>
            <a:spLocks noGrp="1"/>
          </p:cNvSpPr>
          <p:nvPr>
            <p:ph idx="1"/>
          </p:nvPr>
        </p:nvSpPr>
        <p:spPr/>
        <p:txBody>
          <a:bodyPr/>
          <a:lstStyle/>
          <a:p>
            <a:r>
              <a:rPr lang="en-US" dirty="0"/>
              <a:t>What are your key take-aways of the day?</a:t>
            </a:r>
          </a:p>
          <a:p>
            <a:r>
              <a:rPr lang="en-US" dirty="0"/>
              <a:t>What are you committed to doing differently moving forward?</a:t>
            </a:r>
          </a:p>
          <a:p>
            <a:r>
              <a:rPr lang="en-US" dirty="0"/>
              <a:t>What will be easy to apply? Difficult? Why?</a:t>
            </a:r>
          </a:p>
          <a:p>
            <a:r>
              <a:rPr lang="en-US" dirty="0"/>
              <a:t>What key concepts or ideas do you plan to apply?</a:t>
            </a:r>
          </a:p>
          <a:p>
            <a:r>
              <a:rPr lang="en-US" dirty="0"/>
              <a:t>What additional insight or resources </a:t>
            </a:r>
            <a:br>
              <a:rPr lang="en-US" dirty="0"/>
            </a:br>
            <a:r>
              <a:rPr lang="en-US" dirty="0"/>
              <a:t>do you need?</a:t>
            </a:r>
          </a:p>
        </p:txBody>
      </p:sp>
    </p:spTree>
    <p:extLst>
      <p:ext uri="{BB962C8B-B14F-4D97-AF65-F5344CB8AC3E}">
        <p14:creationId xmlns:p14="http://schemas.microsoft.com/office/powerpoint/2010/main" val="856271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C44D0D13F5BF498A844D3015F1FA0F" ma:contentTypeVersion="13" ma:contentTypeDescription="Create a new document." ma:contentTypeScope="" ma:versionID="01d12a4f38362bebebb1546a2560d75a">
  <xsd:schema xmlns:xsd="http://www.w3.org/2001/XMLSchema" xmlns:xs="http://www.w3.org/2001/XMLSchema" xmlns:p="http://schemas.microsoft.com/office/2006/metadata/properties" xmlns:ns2="4c7286b2-0a74-45ca-8f58-dbf4284f803c" xmlns:ns3="b12805bc-0d5c-47f8-b460-1d6461e75f0c" targetNamespace="http://schemas.microsoft.com/office/2006/metadata/properties" ma:root="true" ma:fieldsID="6ce6df4f15995d9fad1b325117e56405" ns2:_="" ns3:_="">
    <xsd:import namespace="4c7286b2-0a74-45ca-8f58-dbf4284f803c"/>
    <xsd:import namespace="b12805bc-0d5c-47f8-b460-1d6461e75f0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7286b2-0a74-45ca-8f58-dbf4284f80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c18f01a-0acc-4484-9974-425cc23f679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2805bc-0d5c-47f8-b460-1d6461e75f0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6e345eb-297b-43fb-a94d-dd06faf61f13}" ma:internalName="TaxCatchAll" ma:showField="CatchAllData" ma:web="b12805bc-0d5c-47f8-b460-1d6461e75f0c">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12805bc-0d5c-47f8-b460-1d6461e75f0c" xsi:nil="true"/>
    <lcf76f155ced4ddcb4097134ff3c332f xmlns="4c7286b2-0a74-45ca-8f58-dbf4284f803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32B5DE7-FD7B-4211-900C-1AE9FAB4A505}"/>
</file>

<file path=customXml/itemProps2.xml><?xml version="1.0" encoding="utf-8"?>
<ds:datastoreItem xmlns:ds="http://schemas.openxmlformats.org/officeDocument/2006/customXml" ds:itemID="{8A4BB3BD-9449-45C3-AA32-17D9A5FA96E4}"/>
</file>

<file path=customXml/itemProps3.xml><?xml version="1.0" encoding="utf-8"?>
<ds:datastoreItem xmlns:ds="http://schemas.openxmlformats.org/officeDocument/2006/customXml" ds:itemID="{0C9B7E9B-FF11-40D2-A5D2-B0F0284B14BB}"/>
</file>

<file path=docProps/app.xml><?xml version="1.0" encoding="utf-8"?>
<Properties xmlns="http://schemas.openxmlformats.org/officeDocument/2006/extended-properties" xmlns:vt="http://schemas.openxmlformats.org/officeDocument/2006/docPropsVTypes">
  <TotalTime>378</TotalTime>
  <Words>13853</Words>
  <Application>Microsoft Office PowerPoint</Application>
  <PresentationFormat>Widescreen</PresentationFormat>
  <Paragraphs>1273</Paragraphs>
  <Slides>92</Slides>
  <Notes>66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92</vt:i4>
      </vt:variant>
    </vt:vector>
  </HeadingPairs>
  <TitlesOfParts>
    <vt:vector size="103" baseType="lpstr">
      <vt:lpstr>Arial</vt:lpstr>
      <vt:lpstr>Avenir Next for Best Buy</vt:lpstr>
      <vt:lpstr>Calibri</vt:lpstr>
      <vt:lpstr>Calibri Light</vt:lpstr>
      <vt:lpstr>Georgia</vt:lpstr>
      <vt:lpstr>Human BBY </vt:lpstr>
      <vt:lpstr>Human BBY 55</vt:lpstr>
      <vt:lpstr>Human BBY Office</vt:lpstr>
      <vt:lpstr>Open Sans</vt:lpstr>
      <vt:lpstr>Roboto</vt:lpstr>
      <vt:lpstr>Office Theme</vt:lpstr>
      <vt:lpstr>Diversity, Equity, and Inclusion </vt:lpstr>
      <vt:lpstr>Agenda</vt:lpstr>
      <vt:lpstr>Icebreaker activity</vt:lpstr>
      <vt:lpstr>What do we have in common?</vt:lpstr>
      <vt:lpstr>Can you change the truth?</vt:lpstr>
      <vt:lpstr>Definitions</vt:lpstr>
      <vt:lpstr>Definitions</vt:lpstr>
      <vt:lpstr>Verna Myers</vt:lpstr>
      <vt:lpstr>Think of a starting line around a track</vt:lpstr>
      <vt:lpstr>Oh and by the way… DEI is profitable!</vt:lpstr>
      <vt:lpstr>What is exclusion?</vt:lpstr>
      <vt:lpstr>The Impact of Exclusion</vt:lpstr>
      <vt:lpstr>Is there someone who is being excluded?</vt:lpstr>
      <vt:lpstr>Bias and the road to inclusion</vt:lpstr>
      <vt:lpstr>There are over 180 types of bias!</vt:lpstr>
      <vt:lpstr>How would you define the following?</vt:lpstr>
      <vt:lpstr>SEEDS</vt:lpstr>
      <vt:lpstr>What do you see?</vt:lpstr>
      <vt:lpstr>PowerPoint Presentation</vt:lpstr>
      <vt:lpstr>PowerPoint Presentation</vt:lpstr>
      <vt:lpstr>The road to inclusion</vt:lpstr>
      <vt:lpstr>F.L.E.X</vt:lpstr>
      <vt:lpstr>The road to inclusion</vt:lpstr>
      <vt:lpstr>PowerPoint Presentation</vt:lpstr>
      <vt:lpstr>PowerPoint Presentation</vt:lpstr>
      <vt:lpstr>Self reflection questions</vt:lpstr>
      <vt:lpstr>Dimensions of Diversity</vt:lpstr>
      <vt:lpstr>PowerPoint Presentation</vt:lpstr>
      <vt:lpstr>Dimensions of diversity</vt:lpstr>
      <vt:lpstr>Ola Joseph</vt:lpstr>
      <vt:lpstr>Self reflection activity</vt:lpstr>
      <vt:lpstr>Self reflection activity part 2</vt:lpstr>
      <vt:lpstr>Self reflection debrief</vt:lpstr>
      <vt:lpstr>Microaggressions</vt:lpstr>
      <vt:lpstr>What is a microaggression?</vt:lpstr>
      <vt:lpstr>Microaggressions</vt:lpstr>
      <vt:lpstr>Demographics affected</vt:lpstr>
      <vt:lpstr>Microaggression</vt:lpstr>
      <vt:lpstr>Subtle Acts of Exclusion</vt:lpstr>
      <vt:lpstr>SAE’s happen any day to anybody</vt:lpstr>
      <vt:lpstr>SAEs feel like</vt:lpstr>
      <vt:lpstr>Interrupt Subtle Acts of Exclusion</vt:lpstr>
      <vt:lpstr>How to interrupt</vt:lpstr>
      <vt:lpstr>Susan Scott</vt:lpstr>
      <vt:lpstr>Equity: Changing the game</vt:lpstr>
      <vt:lpstr>What is equality? And equity?</vt:lpstr>
      <vt:lpstr>Equity is the process</vt:lpstr>
      <vt:lpstr>Let’s play a game</vt:lpstr>
      <vt:lpstr>Brainstorm</vt:lpstr>
      <vt:lpstr>Reflection</vt:lpstr>
      <vt:lpstr>Self reflection debrief</vt:lpstr>
      <vt:lpstr>Recruit, Hire, Develop and Retain</vt:lpstr>
      <vt:lpstr>Agenda</vt:lpstr>
      <vt:lpstr>Icebreaker activity</vt:lpstr>
      <vt:lpstr>North, East, South and West</vt:lpstr>
      <vt:lpstr>Fostering Dynamic Environments</vt:lpstr>
      <vt:lpstr>John Quincy Adams</vt:lpstr>
      <vt:lpstr>How to scout talent?</vt:lpstr>
      <vt:lpstr>What are the benefits of attracting and selecting the right people?</vt:lpstr>
      <vt:lpstr>The costs of a new hire</vt:lpstr>
      <vt:lpstr>Being a great team builder</vt:lpstr>
      <vt:lpstr>What traits would you look for?</vt:lpstr>
      <vt:lpstr>Why is becoming aware of the local demographics critical to casting the right talent for your business? </vt:lpstr>
      <vt:lpstr>Interviewing 101</vt:lpstr>
      <vt:lpstr>Charlyne Yi</vt:lpstr>
      <vt:lpstr>Laws written to protect us from discrimination.</vt:lpstr>
      <vt:lpstr>Lawful or Unlawful</vt:lpstr>
      <vt:lpstr>Lawful or Unlawful</vt:lpstr>
      <vt:lpstr>Behavior based interviewing</vt:lpstr>
      <vt:lpstr>Conducting the interview</vt:lpstr>
      <vt:lpstr>Interview notes</vt:lpstr>
      <vt:lpstr>Defining coaching</vt:lpstr>
      <vt:lpstr>Defining coaching</vt:lpstr>
      <vt:lpstr>What are the benefits of coaching employees?</vt:lpstr>
      <vt:lpstr>Coaches need development too.</vt:lpstr>
      <vt:lpstr>Building yourself as a coach</vt:lpstr>
      <vt:lpstr>Growth mindset </vt:lpstr>
      <vt:lpstr>How humans are wired</vt:lpstr>
      <vt:lpstr>Brains processes information and responses</vt:lpstr>
      <vt:lpstr>Agile Leadership</vt:lpstr>
      <vt:lpstr>Teaching and Coaching</vt:lpstr>
      <vt:lpstr>There is a time and place for teaching and telling.</vt:lpstr>
      <vt:lpstr>PowerPoint Presentation</vt:lpstr>
      <vt:lpstr>Communication skills</vt:lpstr>
      <vt:lpstr>What can a great question do?</vt:lpstr>
      <vt:lpstr>Careful with your questions</vt:lpstr>
      <vt:lpstr>May I ask a question? Activity</vt:lpstr>
      <vt:lpstr>Evaluate your listening level</vt:lpstr>
      <vt:lpstr>Levels of listening activity</vt:lpstr>
      <vt:lpstr>GROW coaching model</vt:lpstr>
      <vt:lpstr>G.R.O.W. activity</vt:lpstr>
      <vt:lpstr>Self reflection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 Equity, and Inclusion </dc:title>
  <dc:creator>Felix Pulido</dc:creator>
  <cp:lastModifiedBy>Felix Pulido</cp:lastModifiedBy>
  <cp:revision>1</cp:revision>
  <dcterms:created xsi:type="dcterms:W3CDTF">2023-03-01T18:11:32Z</dcterms:created>
  <dcterms:modified xsi:type="dcterms:W3CDTF">2023-03-02T00:29:33Z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0x010100C5C44D0D13F5BF498A844D3015F1FA0F</vt:lpwstr>
  </property>
</Properties>
</file>