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drawings/drawing7.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24"/>
  </p:notesMasterIdLst>
  <p:sldIdLst>
    <p:sldId id="256" r:id="rId6"/>
    <p:sldId id="276"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A7DE"/>
    <a:srgbClr val="D7F0FC"/>
    <a:srgbClr val="202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793EF-4046-47DC-A7D4-DE82EB170B5B}" v="109" dt="2021-04-05T14:46:0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4"/>
    <p:restoredTop sz="78108" autoAdjust="0"/>
  </p:normalViewPr>
  <p:slideViewPr>
    <p:cSldViewPr snapToGrid="0" snapToObjects="1">
      <p:cViewPr varScale="1">
        <p:scale>
          <a:sx n="56" d="100"/>
          <a:sy n="56"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bay, Curtis" userId="9101542b-9a8b-453b-962c-260c91f6f89e" providerId="ADAL" clId="{D1D850F6-3106-4D7D-A03B-6396A86F78AD}"/>
    <pc:docChg chg="modSld">
      <pc:chgData name="Dubay, Curtis" userId="9101542b-9a8b-453b-962c-260c91f6f89e" providerId="ADAL" clId="{D1D850F6-3106-4D7D-A03B-6396A86F78AD}" dt="2021-04-05T15:52:51.093" v="24" actId="20577"/>
      <pc:docMkLst>
        <pc:docMk/>
      </pc:docMkLst>
      <pc:sldChg chg="modSp mod">
        <pc:chgData name="Dubay, Curtis" userId="9101542b-9a8b-453b-962c-260c91f6f89e" providerId="ADAL" clId="{D1D850F6-3106-4D7D-A03B-6396A86F78AD}" dt="2021-04-05T15:52:51.093" v="24" actId="20577"/>
        <pc:sldMkLst>
          <pc:docMk/>
          <pc:sldMk cId="3353169418" sldId="256"/>
        </pc:sldMkLst>
        <pc:spChg chg="mod">
          <ac:chgData name="Dubay, Curtis" userId="9101542b-9a8b-453b-962c-260c91f6f89e" providerId="ADAL" clId="{D1D850F6-3106-4D7D-A03B-6396A86F78AD}" dt="2021-04-05T15:52:51.093" v="24" actId="20577"/>
          <ac:spMkLst>
            <pc:docMk/>
            <pc:sldMk cId="3353169418" sldId="256"/>
            <ac:spMk id="3" creationId="{4BE10C67-EFED-8D4B-A692-9721073B0FDA}"/>
          </ac:spMkLst>
        </pc:spChg>
      </pc:sldChg>
    </pc:docChg>
  </pc:docChgLst>
  <pc:docChgLst>
    <pc:chgData name="Curtis" userId="9101542b-9a8b-453b-962c-260c91f6f89e" providerId="ADAL" clId="{13522969-2222-4A34-8419-02BA076CCA37}"/>
    <pc:docChg chg="undo custSel modSld">
      <pc:chgData name="Curtis" userId="9101542b-9a8b-453b-962c-260c91f6f89e" providerId="ADAL" clId="{13522969-2222-4A34-8419-02BA076CCA37}" dt="2021-03-18T14:27:45.029" v="801" actId="207"/>
      <pc:docMkLst>
        <pc:docMk/>
      </pc:docMkLst>
      <pc:sldChg chg="modSp">
        <pc:chgData name="Curtis" userId="9101542b-9a8b-453b-962c-260c91f6f89e" providerId="ADAL" clId="{13522969-2222-4A34-8419-02BA076CCA37}" dt="2021-03-17T18:34:38.254" v="10"/>
        <pc:sldMkLst>
          <pc:docMk/>
          <pc:sldMk cId="1754728357" sldId="258"/>
        </pc:sldMkLst>
        <pc:graphicFrameChg chg="mod">
          <ac:chgData name="Curtis" userId="9101542b-9a8b-453b-962c-260c91f6f89e" providerId="ADAL" clId="{13522969-2222-4A34-8419-02BA076CCA37}" dt="2021-03-17T18:34:38.254" v="10"/>
          <ac:graphicFrameMkLst>
            <pc:docMk/>
            <pc:sldMk cId="1754728357" sldId="258"/>
            <ac:graphicFrameMk id="8" creationId="{A5BE4F3B-A47F-4177-A79A-D90210D42FE9}"/>
          </ac:graphicFrameMkLst>
        </pc:graphicFrameChg>
      </pc:sldChg>
      <pc:sldChg chg="addSp delSp modSp mod">
        <pc:chgData name="Curtis" userId="9101542b-9a8b-453b-962c-260c91f6f89e" providerId="ADAL" clId="{13522969-2222-4A34-8419-02BA076CCA37}" dt="2021-03-18T12:48:21.638" v="665"/>
        <pc:sldMkLst>
          <pc:docMk/>
          <pc:sldMk cId="2576068206" sldId="259"/>
        </pc:sldMkLst>
        <pc:graphicFrameChg chg="add mod">
          <ac:chgData name="Curtis" userId="9101542b-9a8b-453b-962c-260c91f6f89e" providerId="ADAL" clId="{13522969-2222-4A34-8419-02BA076CCA37}" dt="2021-03-18T12:48:21.638" v="665"/>
          <ac:graphicFrameMkLst>
            <pc:docMk/>
            <pc:sldMk cId="2576068206" sldId="259"/>
            <ac:graphicFrameMk id="4" creationId="{E83B8329-9D8B-47E3-BC58-7C7742120693}"/>
          </ac:graphicFrameMkLst>
        </pc:graphicFrameChg>
        <pc:graphicFrameChg chg="del mod">
          <ac:chgData name="Curtis" userId="9101542b-9a8b-453b-962c-260c91f6f89e" providerId="ADAL" clId="{13522969-2222-4A34-8419-02BA076CCA37}" dt="2021-03-18T12:47:34.102" v="655" actId="478"/>
          <ac:graphicFrameMkLst>
            <pc:docMk/>
            <pc:sldMk cId="2576068206" sldId="259"/>
            <ac:graphicFrameMk id="9" creationId="{E83B8329-9D8B-47E3-BC58-7C7742120693}"/>
          </ac:graphicFrameMkLst>
        </pc:graphicFrameChg>
      </pc:sldChg>
      <pc:sldChg chg="addSp delSp modSp mod">
        <pc:chgData name="Curtis" userId="9101542b-9a8b-453b-962c-260c91f6f89e" providerId="ADAL" clId="{13522969-2222-4A34-8419-02BA076CCA37}" dt="2021-03-18T12:51:39.417" v="667" actId="27918"/>
        <pc:sldMkLst>
          <pc:docMk/>
          <pc:sldMk cId="2721841013" sldId="260"/>
        </pc:sldMkLst>
        <pc:spChg chg="add del mod">
          <ac:chgData name="Curtis" userId="9101542b-9a8b-453b-962c-260c91f6f89e" providerId="ADAL" clId="{13522969-2222-4A34-8419-02BA076CCA37}" dt="2021-03-17T18:32:25.498" v="1" actId="478"/>
          <ac:spMkLst>
            <pc:docMk/>
            <pc:sldMk cId="2721841013" sldId="260"/>
            <ac:spMk id="5" creationId="{523C1539-57DD-4309-9986-38A08E3E3BCC}"/>
          </ac:spMkLst>
        </pc:spChg>
        <pc:graphicFrameChg chg="del">
          <ac:chgData name="Curtis" userId="9101542b-9a8b-453b-962c-260c91f6f89e" providerId="ADAL" clId="{13522969-2222-4A34-8419-02BA076CCA37}" dt="2021-03-17T18:32:20.870" v="0" actId="478"/>
          <ac:graphicFrameMkLst>
            <pc:docMk/>
            <pc:sldMk cId="2721841013" sldId="260"/>
            <ac:graphicFrameMk id="4" creationId="{DD86DE2D-B6F5-A14D-BD8F-92359D76976C}"/>
          </ac:graphicFrameMkLst>
        </pc:graphicFrameChg>
        <pc:graphicFrameChg chg="add mod">
          <ac:chgData name="Curtis" userId="9101542b-9a8b-453b-962c-260c91f6f89e" providerId="ADAL" clId="{13522969-2222-4A34-8419-02BA076CCA37}" dt="2021-03-17T18:34:49.985" v="11" actId="14100"/>
          <ac:graphicFrameMkLst>
            <pc:docMk/>
            <pc:sldMk cId="2721841013" sldId="260"/>
            <ac:graphicFrameMk id="6" creationId="{0B78D421-07FE-4F6A-A012-3FC482F7B428}"/>
          </ac:graphicFrameMkLst>
        </pc:graphicFrameChg>
      </pc:sldChg>
      <pc:sldChg chg="addSp delSp modSp mod">
        <pc:chgData name="Curtis" userId="9101542b-9a8b-453b-962c-260c91f6f89e" providerId="ADAL" clId="{13522969-2222-4A34-8419-02BA076CCA37}" dt="2021-03-17T20:51:05.667" v="648"/>
        <pc:sldMkLst>
          <pc:docMk/>
          <pc:sldMk cId="3757546283" sldId="261"/>
        </pc:sldMkLst>
        <pc:spChg chg="mod">
          <ac:chgData name="Curtis" userId="9101542b-9a8b-453b-962c-260c91f6f89e" providerId="ADAL" clId="{13522969-2222-4A34-8419-02BA076CCA37}" dt="2021-03-17T19:23:46.026" v="47" actId="20577"/>
          <ac:spMkLst>
            <pc:docMk/>
            <pc:sldMk cId="3757546283" sldId="261"/>
            <ac:spMk id="3" creationId="{4796A8CB-A81E-0945-8060-21FC3690A9F7}"/>
          </ac:spMkLst>
        </pc:spChg>
        <pc:spChg chg="add del mod">
          <ac:chgData name="Curtis" userId="9101542b-9a8b-453b-962c-260c91f6f89e" providerId="ADAL" clId="{13522969-2222-4A34-8419-02BA076CCA37}" dt="2021-03-17T19:22:47.963" v="24" actId="478"/>
          <ac:spMkLst>
            <pc:docMk/>
            <pc:sldMk cId="3757546283" sldId="261"/>
            <ac:spMk id="6" creationId="{AD025E64-AA38-47F3-8167-F83B1F8A9EC5}"/>
          </ac:spMkLst>
        </pc:spChg>
        <pc:graphicFrameChg chg="del mod">
          <ac:chgData name="Curtis" userId="9101542b-9a8b-453b-962c-260c91f6f89e" providerId="ADAL" clId="{13522969-2222-4A34-8419-02BA076CCA37}" dt="2021-03-17T19:22:41.318" v="22" actId="478"/>
          <ac:graphicFrameMkLst>
            <pc:docMk/>
            <pc:sldMk cId="3757546283" sldId="261"/>
            <ac:graphicFrameMk id="4" creationId="{7BEB3EE3-53F8-F347-A913-540CAD7A025F}"/>
          </ac:graphicFrameMkLst>
        </pc:graphicFrameChg>
        <pc:graphicFrameChg chg="add mod">
          <ac:chgData name="Curtis" userId="9101542b-9a8b-453b-962c-260c91f6f89e" providerId="ADAL" clId="{13522969-2222-4A34-8419-02BA076CCA37}" dt="2021-03-17T20:51:05.667" v="648"/>
          <ac:graphicFrameMkLst>
            <pc:docMk/>
            <pc:sldMk cId="3757546283" sldId="261"/>
            <ac:graphicFrameMk id="5" creationId="{22C6FDF2-ACDA-4DE1-A560-913578B1EA8D}"/>
          </ac:graphicFrameMkLst>
        </pc:graphicFrameChg>
      </pc:sldChg>
      <pc:sldChg chg="addSp delSp modSp mod modNotesTx">
        <pc:chgData name="Curtis" userId="9101542b-9a8b-453b-962c-260c91f6f89e" providerId="ADAL" clId="{13522969-2222-4A34-8419-02BA076CCA37}" dt="2021-03-17T19:47:04.221" v="603" actId="5793"/>
        <pc:sldMkLst>
          <pc:docMk/>
          <pc:sldMk cId="4000294989" sldId="263"/>
        </pc:sldMkLst>
        <pc:spChg chg="add del mod">
          <ac:chgData name="Curtis" userId="9101542b-9a8b-453b-962c-260c91f6f89e" providerId="ADAL" clId="{13522969-2222-4A34-8419-02BA076CCA37}" dt="2021-03-17T19:26:23.489" v="50" actId="478"/>
          <ac:spMkLst>
            <pc:docMk/>
            <pc:sldMk cId="4000294989" sldId="263"/>
            <ac:spMk id="5" creationId="{25D07ACE-048E-4070-983A-7653F099216E}"/>
          </ac:spMkLst>
        </pc:spChg>
        <pc:graphicFrameChg chg="del">
          <ac:chgData name="Curtis" userId="9101542b-9a8b-453b-962c-260c91f6f89e" providerId="ADAL" clId="{13522969-2222-4A34-8419-02BA076CCA37}" dt="2021-03-17T19:26:20.576" v="49" actId="478"/>
          <ac:graphicFrameMkLst>
            <pc:docMk/>
            <pc:sldMk cId="4000294989" sldId="263"/>
            <ac:graphicFrameMk id="4" creationId="{7AA9ADFB-E31B-A145-9525-C4B1397FB91E}"/>
          </ac:graphicFrameMkLst>
        </pc:graphicFrameChg>
        <pc:graphicFrameChg chg="add mod">
          <ac:chgData name="Curtis" userId="9101542b-9a8b-453b-962c-260c91f6f89e" providerId="ADAL" clId="{13522969-2222-4A34-8419-02BA076CCA37}" dt="2021-03-17T19:26:54.685" v="57" actId="14100"/>
          <ac:graphicFrameMkLst>
            <pc:docMk/>
            <pc:sldMk cId="4000294989" sldId="263"/>
            <ac:graphicFrameMk id="6" creationId="{C867E205-1E24-4309-8B86-13359DA38EA6}"/>
          </ac:graphicFrameMkLst>
        </pc:graphicFrameChg>
      </pc:sldChg>
      <pc:sldChg chg="addSp delSp modSp mod modNotesTx">
        <pc:chgData name="Curtis" userId="9101542b-9a8b-453b-962c-260c91f6f89e" providerId="ADAL" clId="{13522969-2222-4A34-8419-02BA076CCA37}" dt="2021-03-17T19:46:48.747" v="596" actId="20577"/>
        <pc:sldMkLst>
          <pc:docMk/>
          <pc:sldMk cId="1142215977" sldId="264"/>
        </pc:sldMkLst>
        <pc:spChg chg="mod">
          <ac:chgData name="Curtis" userId="9101542b-9a8b-453b-962c-260c91f6f89e" providerId="ADAL" clId="{13522969-2222-4A34-8419-02BA076CCA37}" dt="2021-03-17T19:32:10.003" v="86" actId="20577"/>
          <ac:spMkLst>
            <pc:docMk/>
            <pc:sldMk cId="1142215977" sldId="264"/>
            <ac:spMk id="3" creationId="{686DC7FF-4834-894F-AAE2-36FFA6D3C9CE}"/>
          </ac:spMkLst>
        </pc:spChg>
        <pc:spChg chg="add del mod">
          <ac:chgData name="Curtis" userId="9101542b-9a8b-453b-962c-260c91f6f89e" providerId="ADAL" clId="{13522969-2222-4A34-8419-02BA076CCA37}" dt="2021-03-17T19:29:35.441" v="61" actId="478"/>
          <ac:spMkLst>
            <pc:docMk/>
            <pc:sldMk cId="1142215977" sldId="264"/>
            <ac:spMk id="5" creationId="{402D52AF-0CD4-4DEA-A32F-C21F02FBAB74}"/>
          </ac:spMkLst>
        </pc:spChg>
        <pc:graphicFrameChg chg="del">
          <ac:chgData name="Curtis" userId="9101542b-9a8b-453b-962c-260c91f6f89e" providerId="ADAL" clId="{13522969-2222-4A34-8419-02BA076CCA37}" dt="2021-03-17T19:29:28.571" v="60" actId="478"/>
          <ac:graphicFrameMkLst>
            <pc:docMk/>
            <pc:sldMk cId="1142215977" sldId="264"/>
            <ac:graphicFrameMk id="4" creationId="{DCE882F5-A0D6-1348-83A5-FC9052235B5A}"/>
          </ac:graphicFrameMkLst>
        </pc:graphicFrameChg>
        <pc:graphicFrameChg chg="add mod">
          <ac:chgData name="Curtis" userId="9101542b-9a8b-453b-962c-260c91f6f89e" providerId="ADAL" clId="{13522969-2222-4A34-8419-02BA076CCA37}" dt="2021-03-17T19:30:21.261" v="64"/>
          <ac:graphicFrameMkLst>
            <pc:docMk/>
            <pc:sldMk cId="1142215977" sldId="264"/>
            <ac:graphicFrameMk id="6" creationId="{C867E205-1E24-4309-8B86-13359DA38EA6}"/>
          </ac:graphicFrameMkLst>
        </pc:graphicFrameChg>
        <pc:graphicFrameChg chg="add mod">
          <ac:chgData name="Curtis" userId="9101542b-9a8b-453b-962c-260c91f6f89e" providerId="ADAL" clId="{13522969-2222-4A34-8419-02BA076CCA37}" dt="2021-03-17T19:30:58.340" v="73" actId="113"/>
          <ac:graphicFrameMkLst>
            <pc:docMk/>
            <pc:sldMk cId="1142215977" sldId="264"/>
            <ac:graphicFrameMk id="7" creationId="{40C2F686-FC51-4E62-8515-3FFE8293D476}"/>
          </ac:graphicFrameMkLst>
        </pc:graphicFrameChg>
      </pc:sldChg>
      <pc:sldChg chg="addSp delSp modSp mod modNotesTx">
        <pc:chgData name="Curtis" userId="9101542b-9a8b-453b-962c-260c91f6f89e" providerId="ADAL" clId="{13522969-2222-4A34-8419-02BA076CCA37}" dt="2021-03-17T19:46:36.713" v="585" actId="20577"/>
        <pc:sldMkLst>
          <pc:docMk/>
          <pc:sldMk cId="2212702146" sldId="265"/>
        </pc:sldMkLst>
        <pc:spChg chg="add del mod">
          <ac:chgData name="Curtis" userId="9101542b-9a8b-453b-962c-260c91f6f89e" providerId="ADAL" clId="{13522969-2222-4A34-8419-02BA076CCA37}" dt="2021-03-17T19:36:49.246" v="540" actId="478"/>
          <ac:spMkLst>
            <pc:docMk/>
            <pc:sldMk cId="2212702146" sldId="265"/>
            <ac:spMk id="5" creationId="{107F51DF-0633-4ED1-82DE-8C522A958477}"/>
          </ac:spMkLst>
        </pc:spChg>
        <pc:graphicFrameChg chg="del">
          <ac:chgData name="Curtis" userId="9101542b-9a8b-453b-962c-260c91f6f89e" providerId="ADAL" clId="{13522969-2222-4A34-8419-02BA076CCA37}" dt="2021-03-17T19:36:44.905" v="539" actId="478"/>
          <ac:graphicFrameMkLst>
            <pc:docMk/>
            <pc:sldMk cId="2212702146" sldId="265"/>
            <ac:graphicFrameMk id="4" creationId="{8F42CD5A-120F-7944-A3BF-316E6FA8D29D}"/>
          </ac:graphicFrameMkLst>
        </pc:graphicFrameChg>
        <pc:graphicFrameChg chg="add mod">
          <ac:chgData name="Curtis" userId="9101542b-9a8b-453b-962c-260c91f6f89e" providerId="ADAL" clId="{13522969-2222-4A34-8419-02BA076CCA37}" dt="2021-03-17T19:36:52.176" v="543"/>
          <ac:graphicFrameMkLst>
            <pc:docMk/>
            <pc:sldMk cId="2212702146" sldId="265"/>
            <ac:graphicFrameMk id="6" creationId="{40C2F686-FC51-4E62-8515-3FFE8293D476}"/>
          </ac:graphicFrameMkLst>
        </pc:graphicFrameChg>
        <pc:graphicFrameChg chg="add mod">
          <ac:chgData name="Curtis" userId="9101542b-9a8b-453b-962c-260c91f6f89e" providerId="ADAL" clId="{13522969-2222-4A34-8419-02BA076CCA37}" dt="2021-03-17T19:37:12.699" v="549" actId="14100"/>
          <ac:graphicFrameMkLst>
            <pc:docMk/>
            <pc:sldMk cId="2212702146" sldId="265"/>
            <ac:graphicFrameMk id="7" creationId="{535B7A16-9BED-404A-A307-3C77F242B9FC}"/>
          </ac:graphicFrameMkLst>
        </pc:graphicFrameChg>
      </pc:sldChg>
      <pc:sldChg chg="addSp delSp modSp mod">
        <pc:chgData name="Curtis" userId="9101542b-9a8b-453b-962c-260c91f6f89e" providerId="ADAL" clId="{13522969-2222-4A34-8419-02BA076CCA37}" dt="2021-03-17T19:45:55.585" v="557" actId="14100"/>
        <pc:sldMkLst>
          <pc:docMk/>
          <pc:sldMk cId="1804516112" sldId="266"/>
        </pc:sldMkLst>
        <pc:spChg chg="add del mod">
          <ac:chgData name="Curtis" userId="9101542b-9a8b-453b-962c-260c91f6f89e" providerId="ADAL" clId="{13522969-2222-4A34-8419-02BA076CCA37}" dt="2021-03-17T19:45:43.703" v="551" actId="478"/>
          <ac:spMkLst>
            <pc:docMk/>
            <pc:sldMk cId="1804516112" sldId="266"/>
            <ac:spMk id="5" creationId="{6C030198-914E-41A1-A69E-53D193372BAC}"/>
          </ac:spMkLst>
        </pc:spChg>
        <pc:graphicFrameChg chg="del">
          <ac:chgData name="Curtis" userId="9101542b-9a8b-453b-962c-260c91f6f89e" providerId="ADAL" clId="{13522969-2222-4A34-8419-02BA076CCA37}" dt="2021-03-17T19:45:38.561" v="550" actId="478"/>
          <ac:graphicFrameMkLst>
            <pc:docMk/>
            <pc:sldMk cId="1804516112" sldId="266"/>
            <ac:graphicFrameMk id="4" creationId="{77D8E7B1-D641-A144-A285-E3CE3368A9DA}"/>
          </ac:graphicFrameMkLst>
        </pc:graphicFrameChg>
        <pc:graphicFrameChg chg="add mod">
          <ac:chgData name="Curtis" userId="9101542b-9a8b-453b-962c-260c91f6f89e" providerId="ADAL" clId="{13522969-2222-4A34-8419-02BA076CCA37}" dt="2021-03-17T19:45:55.585" v="557" actId="14100"/>
          <ac:graphicFrameMkLst>
            <pc:docMk/>
            <pc:sldMk cId="1804516112" sldId="266"/>
            <ac:graphicFrameMk id="6" creationId="{F23C93BC-692E-43DC-B825-065C69E41EA2}"/>
          </ac:graphicFrameMkLst>
        </pc:graphicFrameChg>
      </pc:sldChg>
      <pc:sldChg chg="addSp delSp modSp mod">
        <pc:chgData name="Curtis" userId="9101542b-9a8b-453b-962c-260c91f6f89e" providerId="ADAL" clId="{13522969-2222-4A34-8419-02BA076CCA37}" dt="2021-03-17T19:55:55.159" v="612" actId="14100"/>
        <pc:sldMkLst>
          <pc:docMk/>
          <pc:sldMk cId="2310837786" sldId="267"/>
        </pc:sldMkLst>
        <pc:spChg chg="add del mod">
          <ac:chgData name="Curtis" userId="9101542b-9a8b-453b-962c-260c91f6f89e" providerId="ADAL" clId="{13522969-2222-4A34-8419-02BA076CCA37}" dt="2021-03-17T19:55:37.191" v="605" actId="478"/>
          <ac:spMkLst>
            <pc:docMk/>
            <pc:sldMk cId="2310837786" sldId="267"/>
            <ac:spMk id="4" creationId="{E05D889D-C347-4E78-804A-CCCCC8F3496A}"/>
          </ac:spMkLst>
        </pc:spChg>
        <pc:graphicFrameChg chg="del">
          <ac:chgData name="Curtis" userId="9101542b-9a8b-453b-962c-260c91f6f89e" providerId="ADAL" clId="{13522969-2222-4A34-8419-02BA076CCA37}" dt="2021-03-17T19:55:34.454" v="604" actId="478"/>
          <ac:graphicFrameMkLst>
            <pc:docMk/>
            <pc:sldMk cId="2310837786" sldId="267"/>
            <ac:graphicFrameMk id="5" creationId="{75D2F6D1-E734-8A4F-9D40-5CBBB95DDF31}"/>
          </ac:graphicFrameMkLst>
        </pc:graphicFrameChg>
        <pc:graphicFrameChg chg="add mod">
          <ac:chgData name="Curtis" userId="9101542b-9a8b-453b-962c-260c91f6f89e" providerId="ADAL" clId="{13522969-2222-4A34-8419-02BA076CCA37}" dt="2021-03-17T19:55:55.159" v="612" actId="14100"/>
          <ac:graphicFrameMkLst>
            <pc:docMk/>
            <pc:sldMk cId="2310837786" sldId="267"/>
            <ac:graphicFrameMk id="6" creationId="{4D60B49C-066B-424B-8230-8A74FE1E6D98}"/>
          </ac:graphicFrameMkLst>
        </pc:graphicFrameChg>
      </pc:sldChg>
      <pc:sldChg chg="addSp delSp modSp mod">
        <pc:chgData name="Curtis" userId="9101542b-9a8b-453b-962c-260c91f6f89e" providerId="ADAL" clId="{13522969-2222-4A34-8419-02BA076CCA37}" dt="2021-03-17T20:43:57" v="623" actId="14100"/>
        <pc:sldMkLst>
          <pc:docMk/>
          <pc:sldMk cId="660257082" sldId="268"/>
        </pc:sldMkLst>
        <pc:spChg chg="add del mod">
          <ac:chgData name="Curtis" userId="9101542b-9a8b-453b-962c-260c91f6f89e" providerId="ADAL" clId="{13522969-2222-4A34-8419-02BA076CCA37}" dt="2021-03-17T20:43:36.990" v="615" actId="478"/>
          <ac:spMkLst>
            <pc:docMk/>
            <pc:sldMk cId="660257082" sldId="268"/>
            <ac:spMk id="5" creationId="{E15E1D2E-0BFA-426C-8332-EBBF74A79995}"/>
          </ac:spMkLst>
        </pc:spChg>
        <pc:graphicFrameChg chg="del">
          <ac:chgData name="Curtis" userId="9101542b-9a8b-453b-962c-260c91f6f89e" providerId="ADAL" clId="{13522969-2222-4A34-8419-02BA076CCA37}" dt="2021-03-17T20:43:33.733" v="614" actId="478"/>
          <ac:graphicFrameMkLst>
            <pc:docMk/>
            <pc:sldMk cId="660257082" sldId="268"/>
            <ac:graphicFrameMk id="4" creationId="{7CF820C9-568E-9A42-90A4-E0BC485EF058}"/>
          </ac:graphicFrameMkLst>
        </pc:graphicFrameChg>
        <pc:graphicFrameChg chg="add mod">
          <ac:chgData name="Curtis" userId="9101542b-9a8b-453b-962c-260c91f6f89e" providerId="ADAL" clId="{13522969-2222-4A34-8419-02BA076CCA37}" dt="2021-03-17T20:43:57" v="623" actId="14100"/>
          <ac:graphicFrameMkLst>
            <pc:docMk/>
            <pc:sldMk cId="660257082" sldId="268"/>
            <ac:graphicFrameMk id="6" creationId="{4B6E793F-1913-46E2-AD1E-646BF61001E7}"/>
          </ac:graphicFrameMkLst>
        </pc:graphicFrameChg>
      </pc:sldChg>
      <pc:sldChg chg="addSp delSp modSp mod modNotesTx">
        <pc:chgData name="Curtis" userId="9101542b-9a8b-453b-962c-260c91f6f89e" providerId="ADAL" clId="{13522969-2222-4A34-8419-02BA076CCA37}" dt="2021-03-17T20:52:28.882" v="652" actId="20577"/>
        <pc:sldMkLst>
          <pc:docMk/>
          <pc:sldMk cId="1062506620" sldId="269"/>
        </pc:sldMkLst>
        <pc:spChg chg="add del mod">
          <ac:chgData name="Curtis" userId="9101542b-9a8b-453b-962c-260c91f6f89e" providerId="ADAL" clId="{13522969-2222-4A34-8419-02BA076CCA37}" dt="2021-03-17T20:47:38.808" v="625" actId="478"/>
          <ac:spMkLst>
            <pc:docMk/>
            <pc:sldMk cId="1062506620" sldId="269"/>
            <ac:spMk id="5" creationId="{6779EC68-4E5D-47A5-AE13-9C751B0E701F}"/>
          </ac:spMkLst>
        </pc:spChg>
        <pc:graphicFrameChg chg="del">
          <ac:chgData name="Curtis" userId="9101542b-9a8b-453b-962c-260c91f6f89e" providerId="ADAL" clId="{13522969-2222-4A34-8419-02BA076CCA37}" dt="2021-03-17T20:47:35.645" v="624" actId="478"/>
          <ac:graphicFrameMkLst>
            <pc:docMk/>
            <pc:sldMk cId="1062506620" sldId="269"/>
            <ac:graphicFrameMk id="4" creationId="{2BE47F63-06CE-CC41-939A-94224DFB7B63}"/>
          </ac:graphicFrameMkLst>
        </pc:graphicFrameChg>
        <pc:graphicFrameChg chg="add mod">
          <ac:chgData name="Curtis" userId="9101542b-9a8b-453b-962c-260c91f6f89e" providerId="ADAL" clId="{13522969-2222-4A34-8419-02BA076CCA37}" dt="2021-03-17T20:48:46.534" v="635"/>
          <ac:graphicFrameMkLst>
            <pc:docMk/>
            <pc:sldMk cId="1062506620" sldId="269"/>
            <ac:graphicFrameMk id="6" creationId="{4B6E793F-1913-46E2-AD1E-646BF61001E7}"/>
          </ac:graphicFrameMkLst>
        </pc:graphicFrameChg>
        <pc:graphicFrameChg chg="add mod">
          <ac:chgData name="Curtis" userId="9101542b-9a8b-453b-962c-260c91f6f89e" providerId="ADAL" clId="{13522969-2222-4A34-8419-02BA076CCA37}" dt="2021-03-17T20:49:06.694" v="641" actId="14100"/>
          <ac:graphicFrameMkLst>
            <pc:docMk/>
            <pc:sldMk cId="1062506620" sldId="269"/>
            <ac:graphicFrameMk id="7" creationId="{76E423A5-E932-4BAC-B969-0B4EC29B23F2}"/>
          </ac:graphicFrameMkLst>
        </pc:graphicFrameChg>
      </pc:sldChg>
      <pc:sldChg chg="addSp delSp modSp mod">
        <pc:chgData name="Curtis" userId="9101542b-9a8b-453b-962c-260c91f6f89e" providerId="ADAL" clId="{13522969-2222-4A34-8419-02BA076CCA37}" dt="2021-03-18T14:12:42.780" v="728" actId="14100"/>
        <pc:sldMkLst>
          <pc:docMk/>
          <pc:sldMk cId="705116449" sldId="270"/>
        </pc:sldMkLst>
        <pc:spChg chg="mod">
          <ac:chgData name="Curtis" userId="9101542b-9a8b-453b-962c-260c91f6f89e" providerId="ADAL" clId="{13522969-2222-4A34-8419-02BA076CCA37}" dt="2021-03-18T14:11:34.115" v="716" actId="255"/>
          <ac:spMkLst>
            <pc:docMk/>
            <pc:sldMk cId="705116449" sldId="270"/>
            <ac:spMk id="3" creationId="{3EF5BB33-5CA0-094A-BEB2-3B70B89B8AF4}"/>
          </ac:spMkLst>
        </pc:spChg>
        <pc:spChg chg="add del mod">
          <ac:chgData name="Curtis" userId="9101542b-9a8b-453b-962c-260c91f6f89e" providerId="ADAL" clId="{13522969-2222-4A34-8419-02BA076CCA37}" dt="2021-03-18T14:11:50.058" v="720" actId="478"/>
          <ac:spMkLst>
            <pc:docMk/>
            <pc:sldMk cId="705116449" sldId="270"/>
            <ac:spMk id="5" creationId="{72772C71-002A-4CBF-ACA0-9E392622C5FA}"/>
          </ac:spMkLst>
        </pc:spChg>
        <pc:spChg chg="add del mod">
          <ac:chgData name="Curtis" userId="9101542b-9a8b-453b-962c-260c91f6f89e" providerId="ADAL" clId="{13522969-2222-4A34-8419-02BA076CCA37}" dt="2021-03-18T14:12:29.963" v="722" actId="478"/>
          <ac:spMkLst>
            <pc:docMk/>
            <pc:sldMk cId="705116449" sldId="270"/>
            <ac:spMk id="7" creationId="{529AB146-AC49-4F54-96F6-BFC2389CD6AB}"/>
          </ac:spMkLst>
        </pc:spChg>
        <pc:graphicFrameChg chg="add del">
          <ac:chgData name="Curtis" userId="9101542b-9a8b-453b-962c-260c91f6f89e" providerId="ADAL" clId="{13522969-2222-4A34-8419-02BA076CCA37}" dt="2021-03-18T14:12:26.920" v="721" actId="478"/>
          <ac:graphicFrameMkLst>
            <pc:docMk/>
            <pc:sldMk cId="705116449" sldId="270"/>
            <ac:graphicFrameMk id="4" creationId="{40485027-4DD5-6C45-9F03-4E36D65A0E4A}"/>
          </ac:graphicFrameMkLst>
        </pc:graphicFrameChg>
        <pc:graphicFrameChg chg="add mod">
          <ac:chgData name="Curtis" userId="9101542b-9a8b-453b-962c-260c91f6f89e" providerId="ADAL" clId="{13522969-2222-4A34-8419-02BA076CCA37}" dt="2021-03-18T14:12:42.780" v="728" actId="14100"/>
          <ac:graphicFrameMkLst>
            <pc:docMk/>
            <pc:sldMk cId="705116449" sldId="270"/>
            <ac:graphicFrameMk id="8" creationId="{F17D48BC-85B7-48E0-B0A0-7961024FBCB5}"/>
          </ac:graphicFrameMkLst>
        </pc:graphicFrameChg>
      </pc:sldChg>
      <pc:sldChg chg="addSp delSp modSp mod">
        <pc:chgData name="Curtis" userId="9101542b-9a8b-453b-962c-260c91f6f89e" providerId="ADAL" clId="{13522969-2222-4A34-8419-02BA076CCA37}" dt="2021-03-18T14:15:38.701" v="736" actId="14100"/>
        <pc:sldMkLst>
          <pc:docMk/>
          <pc:sldMk cId="814367367" sldId="271"/>
        </pc:sldMkLst>
        <pc:spChg chg="add del mod">
          <ac:chgData name="Curtis" userId="9101542b-9a8b-453b-962c-260c91f6f89e" providerId="ADAL" clId="{13522969-2222-4A34-8419-02BA076CCA37}" dt="2021-03-18T14:15:18.581" v="730" actId="478"/>
          <ac:spMkLst>
            <pc:docMk/>
            <pc:sldMk cId="814367367" sldId="271"/>
            <ac:spMk id="5" creationId="{E2BEB39A-5EF8-4659-9D97-9881E5D7A6F0}"/>
          </ac:spMkLst>
        </pc:spChg>
        <pc:graphicFrameChg chg="del">
          <ac:chgData name="Curtis" userId="9101542b-9a8b-453b-962c-260c91f6f89e" providerId="ADAL" clId="{13522969-2222-4A34-8419-02BA076CCA37}" dt="2021-03-18T14:15:15.709" v="729" actId="478"/>
          <ac:graphicFrameMkLst>
            <pc:docMk/>
            <pc:sldMk cId="814367367" sldId="271"/>
            <ac:graphicFrameMk id="4" creationId="{BBAFAD6D-09F2-7446-B970-C38CDD5C6D3F}"/>
          </ac:graphicFrameMkLst>
        </pc:graphicFrameChg>
        <pc:graphicFrameChg chg="add mod">
          <ac:chgData name="Curtis" userId="9101542b-9a8b-453b-962c-260c91f6f89e" providerId="ADAL" clId="{13522969-2222-4A34-8419-02BA076CCA37}" dt="2021-03-18T14:15:38.701" v="736" actId="14100"/>
          <ac:graphicFrameMkLst>
            <pc:docMk/>
            <pc:sldMk cId="814367367" sldId="271"/>
            <ac:graphicFrameMk id="6" creationId="{FA25E27C-394B-49CA-A9C5-B1E99C25D9AF}"/>
          </ac:graphicFrameMkLst>
        </pc:graphicFrameChg>
      </pc:sldChg>
      <pc:sldChg chg="addSp delSp modSp mod">
        <pc:chgData name="Curtis" userId="9101542b-9a8b-453b-962c-260c91f6f89e" providerId="ADAL" clId="{13522969-2222-4A34-8419-02BA076CCA37}" dt="2021-03-18T14:20:35.421" v="771" actId="27918"/>
        <pc:sldMkLst>
          <pc:docMk/>
          <pc:sldMk cId="3316112126" sldId="272"/>
        </pc:sldMkLst>
        <pc:spChg chg="mod">
          <ac:chgData name="Curtis" userId="9101542b-9a8b-453b-962c-260c91f6f89e" providerId="ADAL" clId="{13522969-2222-4A34-8419-02BA076CCA37}" dt="2021-03-18T14:19:26.591" v="766" actId="20577"/>
          <ac:spMkLst>
            <pc:docMk/>
            <pc:sldMk cId="3316112126" sldId="272"/>
            <ac:spMk id="3" creationId="{AD5642BD-350C-E443-897A-A9E8786AA2D4}"/>
          </ac:spMkLst>
        </pc:spChg>
        <pc:spChg chg="add del mod">
          <ac:chgData name="Curtis" userId="9101542b-9a8b-453b-962c-260c91f6f89e" providerId="ADAL" clId="{13522969-2222-4A34-8419-02BA076CCA37}" dt="2021-03-18T14:18:56.756" v="747" actId="478"/>
          <ac:spMkLst>
            <pc:docMk/>
            <pc:sldMk cId="3316112126" sldId="272"/>
            <ac:spMk id="5" creationId="{45A0E796-BB01-41AD-920B-E8E65E24BF8D}"/>
          </ac:spMkLst>
        </pc:spChg>
        <pc:graphicFrameChg chg="del">
          <ac:chgData name="Curtis" userId="9101542b-9a8b-453b-962c-260c91f6f89e" providerId="ADAL" clId="{13522969-2222-4A34-8419-02BA076CCA37}" dt="2021-03-18T14:18:54.224" v="746" actId="478"/>
          <ac:graphicFrameMkLst>
            <pc:docMk/>
            <pc:sldMk cId="3316112126" sldId="272"/>
            <ac:graphicFrameMk id="4" creationId="{DBF7E457-1ECE-F34E-8F66-FBC0E4694519}"/>
          </ac:graphicFrameMkLst>
        </pc:graphicFrameChg>
        <pc:graphicFrameChg chg="add mod">
          <ac:chgData name="Curtis" userId="9101542b-9a8b-453b-962c-260c91f6f89e" providerId="ADAL" clId="{13522969-2222-4A34-8419-02BA076CCA37}" dt="2021-03-18T14:19:54.921" v="769" actId="14100"/>
          <ac:graphicFrameMkLst>
            <pc:docMk/>
            <pc:sldMk cId="3316112126" sldId="272"/>
            <ac:graphicFrameMk id="6" creationId="{ADBAFDF0-AA27-4832-BE73-B29E3E451115}"/>
          </ac:graphicFrameMkLst>
        </pc:graphicFrameChg>
      </pc:sldChg>
      <pc:sldChg chg="addSp delSp modSp mod">
        <pc:chgData name="Curtis" userId="9101542b-9a8b-453b-962c-260c91f6f89e" providerId="ADAL" clId="{13522969-2222-4A34-8419-02BA076CCA37}" dt="2021-03-18T14:27:45.029" v="801" actId="207"/>
        <pc:sldMkLst>
          <pc:docMk/>
          <pc:sldMk cId="1026247515" sldId="273"/>
        </pc:sldMkLst>
        <pc:spChg chg="add del mod">
          <ac:chgData name="Curtis" userId="9101542b-9a8b-453b-962c-260c91f6f89e" providerId="ADAL" clId="{13522969-2222-4A34-8419-02BA076CCA37}" dt="2021-03-18T14:24:03.647" v="784" actId="478"/>
          <ac:spMkLst>
            <pc:docMk/>
            <pc:sldMk cId="1026247515" sldId="273"/>
            <ac:spMk id="7" creationId="{4C6DB914-7A9B-4311-8EFE-4B91004F9A2A}"/>
          </ac:spMkLst>
        </pc:spChg>
        <pc:graphicFrameChg chg="del mod">
          <ac:chgData name="Curtis" userId="9101542b-9a8b-453b-962c-260c91f6f89e" providerId="ADAL" clId="{13522969-2222-4A34-8419-02BA076CCA37}" dt="2021-03-18T14:24:00.409" v="783" actId="478"/>
          <ac:graphicFrameMkLst>
            <pc:docMk/>
            <pc:sldMk cId="1026247515" sldId="273"/>
            <ac:graphicFrameMk id="4" creationId="{1911EF14-00FD-B84E-8938-491148E31827}"/>
          </ac:graphicFrameMkLst>
        </pc:graphicFrameChg>
        <pc:graphicFrameChg chg="add mod">
          <ac:chgData name="Curtis" userId="9101542b-9a8b-453b-962c-260c91f6f89e" providerId="ADAL" clId="{13522969-2222-4A34-8419-02BA076CCA37}" dt="2021-03-18T14:23:17.089" v="779"/>
          <ac:graphicFrameMkLst>
            <pc:docMk/>
            <pc:sldMk cId="1026247515" sldId="273"/>
            <ac:graphicFrameMk id="5" creationId="{ADBAFDF0-AA27-4832-BE73-B29E3E451115}"/>
          </ac:graphicFrameMkLst>
        </pc:graphicFrameChg>
        <pc:graphicFrameChg chg="add mod">
          <ac:chgData name="Curtis" userId="9101542b-9a8b-453b-962c-260c91f6f89e" providerId="ADAL" clId="{13522969-2222-4A34-8419-02BA076CCA37}" dt="2021-03-18T14:27:45.029" v="801" actId="207"/>
          <ac:graphicFrameMkLst>
            <pc:docMk/>
            <pc:sldMk cId="1026247515" sldId="273"/>
            <ac:graphicFrameMk id="6" creationId="{D9B4A63D-0D7A-456A-849C-3DE6AC1F03C4}"/>
          </ac:graphicFrameMkLst>
        </pc:graphicFrameChg>
      </pc:sldChg>
      <pc:sldChg chg="addSp delSp modSp mod">
        <pc:chgData name="Curtis" userId="9101542b-9a8b-453b-962c-260c91f6f89e" providerId="ADAL" clId="{13522969-2222-4A34-8419-02BA076CCA37}" dt="2021-03-18T14:26:52.757" v="799" actId="14100"/>
        <pc:sldMkLst>
          <pc:docMk/>
          <pc:sldMk cId="2365485407" sldId="274"/>
        </pc:sldMkLst>
        <pc:spChg chg="add del mod">
          <ac:chgData name="Curtis" userId="9101542b-9a8b-453b-962c-260c91f6f89e" providerId="ADAL" clId="{13522969-2222-4A34-8419-02BA076CCA37}" dt="2021-03-18T14:25:30.551" v="793" actId="478"/>
          <ac:spMkLst>
            <pc:docMk/>
            <pc:sldMk cId="2365485407" sldId="274"/>
            <ac:spMk id="5" creationId="{6B69D8BE-908C-4D57-8805-99C969920FD3}"/>
          </ac:spMkLst>
        </pc:spChg>
        <pc:graphicFrameChg chg="del">
          <ac:chgData name="Curtis" userId="9101542b-9a8b-453b-962c-260c91f6f89e" providerId="ADAL" clId="{13522969-2222-4A34-8419-02BA076CCA37}" dt="2021-03-18T14:25:28.664" v="792" actId="478"/>
          <ac:graphicFrameMkLst>
            <pc:docMk/>
            <pc:sldMk cId="2365485407" sldId="274"/>
            <ac:graphicFrameMk id="4" creationId="{58A36E2D-F9BD-F740-AD55-A3C6BD3E1BF5}"/>
          </ac:graphicFrameMkLst>
        </pc:graphicFrameChg>
        <pc:graphicFrameChg chg="add mod">
          <ac:chgData name="Curtis" userId="9101542b-9a8b-453b-962c-260c91f6f89e" providerId="ADAL" clId="{13522969-2222-4A34-8419-02BA076CCA37}" dt="2021-03-18T14:26:52.757" v="799" actId="14100"/>
          <ac:graphicFrameMkLst>
            <pc:docMk/>
            <pc:sldMk cId="2365485407" sldId="274"/>
            <ac:graphicFrameMk id="6" creationId="{3B692BD7-2C62-43CD-BC51-F0CA95A4A96D}"/>
          </ac:graphicFrameMkLst>
        </pc:graphicFrameChg>
      </pc:sldChg>
      <pc:sldChg chg="modSp mod">
        <pc:chgData name="Curtis" userId="9101542b-9a8b-453b-962c-260c91f6f89e" providerId="ADAL" clId="{13522969-2222-4A34-8419-02BA076CCA37}" dt="2021-03-17T19:57:26.857" v="613" actId="27918"/>
        <pc:sldMkLst>
          <pc:docMk/>
          <pc:sldMk cId="374338841" sldId="276"/>
        </pc:sldMkLst>
        <pc:graphicFrameChg chg="mod">
          <ac:chgData name="Curtis" userId="9101542b-9a8b-453b-962c-260c91f6f89e" providerId="ADAL" clId="{13522969-2222-4A34-8419-02BA076CCA37}" dt="2021-03-17T18:32:57.085" v="8" actId="14100"/>
          <ac:graphicFrameMkLst>
            <pc:docMk/>
            <pc:sldMk cId="374338841" sldId="276"/>
            <ac:graphicFrameMk id="7" creationId="{3DDC9C42-6FE3-4780-9B78-73E9CDB8D90C}"/>
          </ac:graphicFrameMkLst>
        </pc:graphicFrameChg>
      </pc:sldChg>
    </pc:docChg>
  </pc:docChgLst>
  <pc:docChgLst>
    <pc:chgData name="Dubay, Curtis" userId="9101542b-9a8b-453b-962c-260c91f6f89e" providerId="ADAL" clId="{24B793EF-4046-47DC-A7D4-DE82EB170B5B}"/>
    <pc:docChg chg="undo custSel addSld delSld modSld">
      <pc:chgData name="Dubay, Curtis" userId="9101542b-9a8b-453b-962c-260c91f6f89e" providerId="ADAL" clId="{24B793EF-4046-47DC-A7D4-DE82EB170B5B}" dt="2021-04-05T15:49:37.467" v="2491" actId="20577"/>
      <pc:docMkLst>
        <pc:docMk/>
      </pc:docMkLst>
      <pc:sldChg chg="modNotesTx">
        <pc:chgData name="Dubay, Curtis" userId="9101542b-9a8b-453b-962c-260c91f6f89e" providerId="ADAL" clId="{24B793EF-4046-47DC-A7D4-DE82EB170B5B}" dt="2021-04-05T13:21:48.818" v="962" actId="20577"/>
        <pc:sldMkLst>
          <pc:docMk/>
          <pc:sldMk cId="3353169418" sldId="256"/>
        </pc:sldMkLst>
      </pc:sldChg>
      <pc:sldChg chg="mod modNotesTx">
        <pc:chgData name="Dubay, Curtis" userId="9101542b-9a8b-453b-962c-260c91f6f89e" providerId="ADAL" clId="{24B793EF-4046-47DC-A7D4-DE82EB170B5B}" dt="2021-04-05T13:25:13.873" v="1226" actId="5793"/>
        <pc:sldMkLst>
          <pc:docMk/>
          <pc:sldMk cId="1754728357" sldId="258"/>
        </pc:sldMkLst>
      </pc:sldChg>
      <pc:sldChg chg="mod modNotesTx">
        <pc:chgData name="Dubay, Curtis" userId="9101542b-9a8b-453b-962c-260c91f6f89e" providerId="ADAL" clId="{24B793EF-4046-47DC-A7D4-DE82EB170B5B}" dt="2021-04-05T13:24:18.350" v="1174" actId="20577"/>
        <pc:sldMkLst>
          <pc:docMk/>
          <pc:sldMk cId="2576068206" sldId="259"/>
        </pc:sldMkLst>
      </pc:sldChg>
      <pc:sldChg chg="mod modNotesTx">
        <pc:chgData name="Dubay, Curtis" userId="9101542b-9a8b-453b-962c-260c91f6f89e" providerId="ADAL" clId="{24B793EF-4046-47DC-A7D4-DE82EB170B5B}" dt="2021-04-05T13:25:42.483" v="1235" actId="20577"/>
        <pc:sldMkLst>
          <pc:docMk/>
          <pc:sldMk cId="2721841013" sldId="260"/>
        </pc:sldMkLst>
      </pc:sldChg>
      <pc:sldChg chg="modSp mod modNotesTx">
        <pc:chgData name="Dubay, Curtis" userId="9101542b-9a8b-453b-962c-260c91f6f89e" providerId="ADAL" clId="{24B793EF-4046-47DC-A7D4-DE82EB170B5B}" dt="2021-04-05T13:17:51.495" v="773" actId="20577"/>
        <pc:sldMkLst>
          <pc:docMk/>
          <pc:sldMk cId="3757546283" sldId="261"/>
        </pc:sldMkLst>
        <pc:spChg chg="mod">
          <ac:chgData name="Dubay, Curtis" userId="9101542b-9a8b-453b-962c-260c91f6f89e" providerId="ADAL" clId="{24B793EF-4046-47DC-A7D4-DE82EB170B5B}" dt="2021-04-02T13:39:50.276" v="121" actId="20577"/>
          <ac:spMkLst>
            <pc:docMk/>
            <pc:sldMk cId="3757546283" sldId="261"/>
            <ac:spMk id="3" creationId="{4796A8CB-A81E-0945-8060-21FC3690A9F7}"/>
          </ac:spMkLst>
        </pc:spChg>
      </pc:sldChg>
      <pc:sldChg chg="mod modNotesTx">
        <pc:chgData name="Dubay, Curtis" userId="9101542b-9a8b-453b-962c-260c91f6f89e" providerId="ADAL" clId="{24B793EF-4046-47DC-A7D4-DE82EB170B5B}" dt="2021-04-05T13:26:59.267" v="1264" actId="20577"/>
        <pc:sldMkLst>
          <pc:docMk/>
          <pc:sldMk cId="4000294989" sldId="263"/>
        </pc:sldMkLst>
      </pc:sldChg>
      <pc:sldChg chg="modSp mod modNotesTx">
        <pc:chgData name="Dubay, Curtis" userId="9101542b-9a8b-453b-962c-260c91f6f89e" providerId="ADAL" clId="{24B793EF-4046-47DC-A7D4-DE82EB170B5B}" dt="2021-04-05T13:34:24.715" v="1290" actId="20577"/>
        <pc:sldMkLst>
          <pc:docMk/>
          <pc:sldMk cId="1142215977" sldId="264"/>
        </pc:sldMkLst>
        <pc:graphicFrameChg chg="mod">
          <ac:chgData name="Dubay, Curtis" userId="9101542b-9a8b-453b-962c-260c91f6f89e" providerId="ADAL" clId="{24B793EF-4046-47DC-A7D4-DE82EB170B5B}" dt="2021-04-05T13:31:17.696" v="1282"/>
          <ac:graphicFrameMkLst>
            <pc:docMk/>
            <pc:sldMk cId="1142215977" sldId="264"/>
            <ac:graphicFrameMk id="7" creationId="{40C2F686-FC51-4E62-8515-3FFE8293D476}"/>
          </ac:graphicFrameMkLst>
        </pc:graphicFrameChg>
      </pc:sldChg>
      <pc:sldChg chg="mod modNotesTx">
        <pc:chgData name="Dubay, Curtis" userId="9101542b-9a8b-453b-962c-260c91f6f89e" providerId="ADAL" clId="{24B793EF-4046-47DC-A7D4-DE82EB170B5B}" dt="2021-04-05T13:35:05.262" v="1310" actId="20577"/>
        <pc:sldMkLst>
          <pc:docMk/>
          <pc:sldMk cId="2212702146" sldId="265"/>
        </pc:sldMkLst>
      </pc:sldChg>
      <pc:sldChg chg="modSp mod modNotesTx">
        <pc:chgData name="Dubay, Curtis" userId="9101542b-9a8b-453b-962c-260c91f6f89e" providerId="ADAL" clId="{24B793EF-4046-47DC-A7D4-DE82EB170B5B}" dt="2021-04-05T13:49:57.845" v="2065" actId="20577"/>
        <pc:sldMkLst>
          <pc:docMk/>
          <pc:sldMk cId="1804516112" sldId="266"/>
        </pc:sldMkLst>
        <pc:spChg chg="mod">
          <ac:chgData name="Dubay, Curtis" userId="9101542b-9a8b-453b-962c-260c91f6f89e" providerId="ADAL" clId="{24B793EF-4046-47DC-A7D4-DE82EB170B5B}" dt="2021-03-26T13:27:14.972" v="46" actId="20577"/>
          <ac:spMkLst>
            <pc:docMk/>
            <pc:sldMk cId="1804516112" sldId="266"/>
            <ac:spMk id="3" creationId="{93771EFA-68D6-DB43-9DE5-3D43817AF576}"/>
          </ac:spMkLst>
        </pc:spChg>
      </pc:sldChg>
      <pc:sldChg chg="mod modNotesTx">
        <pc:chgData name="Dubay, Curtis" userId="9101542b-9a8b-453b-962c-260c91f6f89e" providerId="ADAL" clId="{24B793EF-4046-47DC-A7D4-DE82EB170B5B}" dt="2021-04-05T13:49:45.132" v="2053" actId="20577"/>
        <pc:sldMkLst>
          <pc:docMk/>
          <pc:sldMk cId="2310837786" sldId="267"/>
        </pc:sldMkLst>
      </pc:sldChg>
      <pc:sldChg chg="modSp mod modNotesTx">
        <pc:chgData name="Dubay, Curtis" userId="9101542b-9a8b-453b-962c-260c91f6f89e" providerId="ADAL" clId="{24B793EF-4046-47DC-A7D4-DE82EB170B5B}" dt="2021-04-05T13:49:30.782" v="2041" actId="20577"/>
        <pc:sldMkLst>
          <pc:docMk/>
          <pc:sldMk cId="660257082" sldId="268"/>
        </pc:sldMkLst>
        <pc:spChg chg="mod">
          <ac:chgData name="Dubay, Curtis" userId="9101542b-9a8b-453b-962c-260c91f6f89e" providerId="ADAL" clId="{24B793EF-4046-47DC-A7D4-DE82EB170B5B}" dt="2021-03-26T15:27:22.863" v="71" actId="20577"/>
          <ac:spMkLst>
            <pc:docMk/>
            <pc:sldMk cId="660257082" sldId="268"/>
            <ac:spMk id="3" creationId="{5191596C-03E2-CE4D-A46D-ABA757370E44}"/>
          </ac:spMkLst>
        </pc:spChg>
      </pc:sldChg>
      <pc:sldChg chg="modNotesTx">
        <pc:chgData name="Dubay, Curtis" userId="9101542b-9a8b-453b-962c-260c91f6f89e" providerId="ADAL" clId="{24B793EF-4046-47DC-A7D4-DE82EB170B5B}" dt="2021-04-05T13:49:19.245" v="2023" actId="20577"/>
        <pc:sldMkLst>
          <pc:docMk/>
          <pc:sldMk cId="1062506620" sldId="269"/>
        </pc:sldMkLst>
      </pc:sldChg>
      <pc:sldChg chg="mod modNotesTx">
        <pc:chgData name="Dubay, Curtis" userId="9101542b-9a8b-453b-962c-260c91f6f89e" providerId="ADAL" clId="{24B793EF-4046-47DC-A7D4-DE82EB170B5B}" dt="2021-04-05T15:45:51.827" v="2372" actId="20577"/>
        <pc:sldMkLst>
          <pc:docMk/>
          <pc:sldMk cId="705116449" sldId="270"/>
        </pc:sldMkLst>
      </pc:sldChg>
      <pc:sldChg chg="modSp mod modNotesTx">
        <pc:chgData name="Dubay, Curtis" userId="9101542b-9a8b-453b-962c-260c91f6f89e" providerId="ADAL" clId="{24B793EF-4046-47DC-A7D4-DE82EB170B5B}" dt="2021-04-05T15:46:13.360" v="2384" actId="20577"/>
        <pc:sldMkLst>
          <pc:docMk/>
          <pc:sldMk cId="814367367" sldId="271"/>
        </pc:sldMkLst>
        <pc:spChg chg="mod">
          <ac:chgData name="Dubay, Curtis" userId="9101542b-9a8b-453b-962c-260c91f6f89e" providerId="ADAL" clId="{24B793EF-4046-47DC-A7D4-DE82EB170B5B}" dt="2021-04-01T14:27:05.312" v="107" actId="20577"/>
          <ac:spMkLst>
            <pc:docMk/>
            <pc:sldMk cId="814367367" sldId="271"/>
            <ac:spMk id="3" creationId="{5791F429-FB2A-AF44-9172-786DE535F6ED}"/>
          </ac:spMkLst>
        </pc:spChg>
      </pc:sldChg>
      <pc:sldChg chg="modSp mod modNotesTx">
        <pc:chgData name="Dubay, Curtis" userId="9101542b-9a8b-453b-962c-260c91f6f89e" providerId="ADAL" clId="{24B793EF-4046-47DC-A7D4-DE82EB170B5B}" dt="2021-04-05T15:46:25.013" v="2396" actId="20577"/>
        <pc:sldMkLst>
          <pc:docMk/>
          <pc:sldMk cId="3316112126" sldId="272"/>
        </pc:sldMkLst>
        <pc:spChg chg="mod">
          <ac:chgData name="Dubay, Curtis" userId="9101542b-9a8b-453b-962c-260c91f6f89e" providerId="ADAL" clId="{24B793EF-4046-47DC-A7D4-DE82EB170B5B}" dt="2021-04-05T14:45:27.677" v="2086" actId="20577"/>
          <ac:spMkLst>
            <pc:docMk/>
            <pc:sldMk cId="3316112126" sldId="272"/>
            <ac:spMk id="3" creationId="{AD5642BD-350C-E443-897A-A9E8786AA2D4}"/>
          </ac:spMkLst>
        </pc:spChg>
      </pc:sldChg>
      <pc:sldChg chg="modSp mod modNotesTx">
        <pc:chgData name="Dubay, Curtis" userId="9101542b-9a8b-453b-962c-260c91f6f89e" providerId="ADAL" clId="{24B793EF-4046-47DC-A7D4-DE82EB170B5B}" dt="2021-04-05T15:49:37.467" v="2491" actId="20577"/>
        <pc:sldMkLst>
          <pc:docMk/>
          <pc:sldMk cId="1026247515" sldId="273"/>
        </pc:sldMkLst>
        <pc:spChg chg="mod">
          <ac:chgData name="Dubay, Curtis" userId="9101542b-9a8b-453b-962c-260c91f6f89e" providerId="ADAL" clId="{24B793EF-4046-47DC-A7D4-DE82EB170B5B}" dt="2021-03-31T14:52:08.403" v="91" actId="20577"/>
          <ac:spMkLst>
            <pc:docMk/>
            <pc:sldMk cId="1026247515" sldId="273"/>
            <ac:spMk id="3" creationId="{F648C964-A834-8A4B-AE6F-DEC69A39A8AE}"/>
          </ac:spMkLst>
        </pc:spChg>
        <pc:graphicFrameChg chg="mod">
          <ac:chgData name="Dubay, Curtis" userId="9101542b-9a8b-453b-962c-260c91f6f89e" providerId="ADAL" clId="{24B793EF-4046-47DC-A7D4-DE82EB170B5B}" dt="2021-03-31T14:52:22.484" v="92" actId="255"/>
          <ac:graphicFrameMkLst>
            <pc:docMk/>
            <pc:sldMk cId="1026247515" sldId="273"/>
            <ac:graphicFrameMk id="6" creationId="{D9B4A63D-0D7A-456A-849C-3DE6AC1F03C4}"/>
          </ac:graphicFrameMkLst>
        </pc:graphicFrameChg>
      </pc:sldChg>
      <pc:sldChg chg="mod modNotesTx">
        <pc:chgData name="Dubay, Curtis" userId="9101542b-9a8b-453b-962c-260c91f6f89e" providerId="ADAL" clId="{24B793EF-4046-47DC-A7D4-DE82EB170B5B}" dt="2021-04-05T13:48:51.066" v="1979" actId="20577"/>
        <pc:sldMkLst>
          <pc:docMk/>
          <pc:sldMk cId="2365485407" sldId="274"/>
        </pc:sldMkLst>
      </pc:sldChg>
      <pc:sldChg chg="mod modNotesTx">
        <pc:chgData name="Dubay, Curtis" userId="9101542b-9a8b-453b-962c-260c91f6f89e" providerId="ADAL" clId="{24B793EF-4046-47DC-A7D4-DE82EB170B5B}" dt="2021-04-05T13:24:56.600" v="1223" actId="20577"/>
        <pc:sldMkLst>
          <pc:docMk/>
          <pc:sldMk cId="374338841" sldId="276"/>
        </pc:sldMkLst>
      </pc:sldChg>
      <pc:sldChg chg="addSp delSp modSp add del mod">
        <pc:chgData name="Dubay, Curtis" userId="9101542b-9a8b-453b-962c-260c91f6f89e" providerId="ADAL" clId="{24B793EF-4046-47DC-A7D4-DE82EB170B5B}" dt="2021-03-19T16:06:22.454" v="11" actId="2696"/>
        <pc:sldMkLst>
          <pc:docMk/>
          <pc:sldMk cId="1029195795" sldId="277"/>
        </pc:sldMkLst>
        <pc:graphicFrameChg chg="add mod">
          <ac:chgData name="Dubay, Curtis" userId="9101542b-9a8b-453b-962c-260c91f6f89e" providerId="ADAL" clId="{24B793EF-4046-47DC-A7D4-DE82EB170B5B}" dt="2021-03-19T16:04:59.760" v="10" actId="14100"/>
          <ac:graphicFrameMkLst>
            <pc:docMk/>
            <pc:sldMk cId="1029195795" sldId="277"/>
            <ac:graphicFrameMk id="4" creationId="{FC8B6BB6-2CA7-487E-8613-B102EC90E4ED}"/>
          </ac:graphicFrameMkLst>
        </pc:graphicFrameChg>
        <pc:graphicFrameChg chg="del">
          <ac:chgData name="Dubay, Curtis" userId="9101542b-9a8b-453b-962c-260c91f6f89e" providerId="ADAL" clId="{24B793EF-4046-47DC-A7D4-DE82EB170B5B}" dt="2021-03-19T16:03:07.460" v="2" actId="478"/>
          <ac:graphicFrameMkLst>
            <pc:docMk/>
            <pc:sldMk cId="1029195795" sldId="277"/>
            <ac:graphicFrameMk id="6" creationId="{D9B4A63D-0D7A-456A-849C-3DE6AC1F03C4}"/>
          </ac:graphicFrameMkLst>
        </pc:graphicFrameChg>
      </pc:sldChg>
    </pc:docChg>
  </pc:docChgLst>
  <pc:docChgLst>
    <pc:chgData name="Dubay, Curtis" userId="S::cdubay@uschamber.com::9101542b-9a8b-453b-962c-260c91f6f89e" providerId="AD" clId="Web-{4E47893B-3C0B-669D-B1CE-B2002DDD2776}"/>
    <pc:docChg chg="modSld">
      <pc:chgData name="Dubay, Curtis" userId="S::cdubay@uschamber.com::9101542b-9a8b-453b-962c-260c91f6f89e" providerId="AD" clId="Web-{4E47893B-3C0B-669D-B1CE-B2002DDD2776}" dt="2021-03-30T16:31:32.025" v="0" actId="1076"/>
      <pc:docMkLst>
        <pc:docMk/>
      </pc:docMkLst>
      <pc:sldChg chg="modSp">
        <pc:chgData name="Dubay, Curtis" userId="S::cdubay@uschamber.com::9101542b-9a8b-453b-962c-260c91f6f89e" providerId="AD" clId="Web-{4E47893B-3C0B-669D-B1CE-B2002DDD2776}" dt="2021-03-30T16:31:32.025" v="0" actId="1076"/>
        <pc:sldMkLst>
          <pc:docMk/>
          <pc:sldMk cId="4000294989" sldId="263"/>
        </pc:sldMkLst>
        <pc:graphicFrameChg chg="mod">
          <ac:chgData name="Dubay, Curtis" userId="S::cdubay@uschamber.com::9101542b-9a8b-453b-962c-260c91f6f89e" providerId="AD" clId="Web-{4E47893B-3C0B-669D-B1CE-B2002DDD2776}" dt="2021-03-30T16:31:32.025" v="0" actId="1076"/>
          <ac:graphicFrameMkLst>
            <pc:docMk/>
            <pc:sldMk cId="4000294989" sldId="263"/>
            <ac:graphicFrameMk id="6" creationId="{C867E205-1E24-4309-8B86-13359DA38EA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Consumer%20Sentiment.xls"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uscc-my.sharepoint.com/personal/cdubay_uschamber_com/Documents/Charts/Personal%20Savings.xls"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Consumption.xls"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https://uscc-my.sharepoint.com/personal/cdubay_uschamber_com/Documents/Charts/Retail%20Sale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uscc-my.sharepoint.com/personal/cdubay_uschamber_com/Documents/Charts/NFIB%20Small%20Business%20Optimism.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SM.xls"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SM%20Non-Manufacturing.xls"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uscc-my.sharepoint.com/personal/cdubay_uschamber_com/Documents/Charts/Housing%20Table.xlsx" TargetMode="Externa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https://uscc-my.sharepoint.com/personal/cdubay_uschamber_com/Documents/Charts/PCE%20Inflation.xls"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scc-my.sharepoint.com/personal/cdubay_uschamber_com/Documents/Charts/Consumer%20Sentiment.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https://uscc-my.sharepoint.com/personal/cdubay_uschamber_com/Documents/Charts/UI%20Claims/UI%20Claim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UI%20Claims/Continuing%20Claims.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Jobs%20Gap.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uscc-my.sharepoint.com/personal/cdubay_uschamber_com/Documents/Charts/Contraction%20Forecasts%2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https://uscc-my.sharepoint.com/personal/cdubay_uschamber_com/Documents/Charts/Contraction%20Forecasts%20.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oleObject" Target="https://uscc-my.sharepoint.com/personal/cdubay_uschamber_com/Documents/Charts/Contraction%20Forecasts%20.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https://uscc-my.sharepoint.com/personal/cdubay_uschamber_com/Documents/Charts/Personal%20Income.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Data!$K$1</c:f>
              <c:strCache>
                <c:ptCount val="1"/>
                <c:pt idx="0">
                  <c:v>Consumer Senitment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Data!$J$16:$J$29</c:f>
              <c:numCache>
                <c:formatCode>mmm\ yyyy</c:formatCode>
                <c:ptCount val="14"/>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numCache>
            </c:numRef>
          </c:cat>
          <c:val>
            <c:numRef>
              <c:f>Data!$K$16:$K$29</c:f>
              <c:numCache>
                <c:formatCode>General</c:formatCode>
                <c:ptCount val="14"/>
                <c:pt idx="0" formatCode="0.0">
                  <c:v>101</c:v>
                </c:pt>
                <c:pt idx="1">
                  <c:v>89.1</c:v>
                </c:pt>
                <c:pt idx="2">
                  <c:v>71.8</c:v>
                </c:pt>
                <c:pt idx="3">
                  <c:v>72.3</c:v>
                </c:pt>
                <c:pt idx="4">
                  <c:v>78.099999999999994</c:v>
                </c:pt>
                <c:pt idx="5">
                  <c:v>72.5</c:v>
                </c:pt>
                <c:pt idx="6">
                  <c:v>74.099999999999994</c:v>
                </c:pt>
                <c:pt idx="7">
                  <c:v>80.400000000000006</c:v>
                </c:pt>
                <c:pt idx="8">
                  <c:v>81.8</c:v>
                </c:pt>
                <c:pt idx="9">
                  <c:v>76.900000000000006</c:v>
                </c:pt>
                <c:pt idx="10">
                  <c:v>80.7</c:v>
                </c:pt>
                <c:pt idx="11">
                  <c:v>79</c:v>
                </c:pt>
                <c:pt idx="12">
                  <c:v>76.8</c:v>
                </c:pt>
                <c:pt idx="13">
                  <c:v>84.9</c:v>
                </c:pt>
              </c:numCache>
            </c:numRef>
          </c:val>
          <c:smooth val="0"/>
          <c:extLst>
            <c:ext xmlns:c16="http://schemas.microsoft.com/office/drawing/2014/chart" uri="{C3380CC4-5D6E-409C-BE32-E72D297353CC}">
              <c16:uniqueId val="{00000000-8E96-4F59-A4BD-AFB460BB917F}"/>
            </c:ext>
          </c:extLst>
        </c:ser>
        <c:dLbls>
          <c:showLegendKey val="0"/>
          <c:showVal val="0"/>
          <c:showCatName val="0"/>
          <c:showSerName val="0"/>
          <c:showPercent val="0"/>
          <c:showBubbleSize val="0"/>
        </c:dLbls>
        <c:marker val="1"/>
        <c:smooth val="0"/>
        <c:axId val="401343272"/>
        <c:axId val="1"/>
      </c:lineChart>
      <c:dateAx>
        <c:axId val="401343272"/>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max val="102"/>
          <c:min val="7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343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'FRED Graph'!$F$18</c:f>
              <c:strCache>
                <c:ptCount val="1"/>
                <c:pt idx="0">
                  <c:v>Personal Savings ($Billions)</c:v>
                </c:pt>
              </c:strCache>
            </c:strRef>
          </c:tx>
          <c:spPr>
            <a:solidFill>
              <a:schemeClr val="accent1"/>
            </a:solidFill>
            <a:ln>
              <a:noFill/>
            </a:ln>
            <a:effectLst/>
          </c:spPr>
          <c:invertIfNegative val="0"/>
          <c:cat>
            <c:numRef>
              <c:f>'FRED Graph'!$E$26:$E$38</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Graph'!$F$26:$F$38</c:f>
              <c:numCache>
                <c:formatCode>"$"#,##0</c:formatCode>
                <c:ptCount val="13"/>
                <c:pt idx="0">
                  <c:v>115.74166666666667</c:v>
                </c:pt>
                <c:pt idx="1">
                  <c:v>177.55833333333331</c:v>
                </c:pt>
                <c:pt idx="2">
                  <c:v>534.47500000000002</c:v>
                </c:pt>
                <c:pt idx="3">
                  <c:v>374.0916666666667</c:v>
                </c:pt>
                <c:pt idx="4">
                  <c:v>284.14166666666665</c:v>
                </c:pt>
                <c:pt idx="5">
                  <c:v>275.47499999999997</c:v>
                </c:pt>
                <c:pt idx="6">
                  <c:v>212.65833333333333</c:v>
                </c:pt>
                <c:pt idx="7">
                  <c:v>205.55833333333331</c:v>
                </c:pt>
                <c:pt idx="8">
                  <c:v>190.02500000000001</c:v>
                </c:pt>
                <c:pt idx="9">
                  <c:v>178.03333333333333</c:v>
                </c:pt>
                <c:pt idx="10">
                  <c:v>193.77500000000001</c:v>
                </c:pt>
                <c:pt idx="11">
                  <c:v>316.77500000000003</c:v>
                </c:pt>
                <c:pt idx="12">
                  <c:v>200.86666666666667</c:v>
                </c:pt>
              </c:numCache>
            </c:numRef>
          </c:val>
          <c:extLst>
            <c:ext xmlns:c16="http://schemas.microsoft.com/office/drawing/2014/chart" uri="{C3380CC4-5D6E-409C-BE32-E72D297353CC}">
              <c16:uniqueId val="{00000000-E6F3-4A18-88CA-46674F47EA63}"/>
            </c:ext>
          </c:extLst>
        </c:ser>
        <c:dLbls>
          <c:showLegendKey val="0"/>
          <c:showVal val="0"/>
          <c:showCatName val="0"/>
          <c:showSerName val="0"/>
          <c:showPercent val="0"/>
          <c:showBubbleSize val="0"/>
        </c:dLbls>
        <c:gapWidth val="300"/>
        <c:axId val="469983328"/>
        <c:axId val="1"/>
      </c:barChart>
      <c:dateAx>
        <c:axId val="469983328"/>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55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$Billions</a:t>
                </a:r>
              </a:p>
            </c:rich>
          </c:tx>
          <c:overlay val="0"/>
          <c:spPr>
            <a:noFill/>
            <a:ln>
              <a:noFill/>
            </a:ln>
            <a:effectLst/>
          </c:sp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983328"/>
        <c:crosses val="autoZero"/>
        <c:crossBetween val="between"/>
      </c:valAx>
      <c:spPr>
        <a:noFill/>
        <a:ln>
          <a:noFill/>
        </a:ln>
        <a:effectLst/>
      </c:spPr>
    </c:plotArea>
    <c:plotVisOnly val="1"/>
    <c:dispBlanksAs val="zero"/>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2721149367757"/>
          <c:y val="2.2222222222222223E-2"/>
          <c:w val="0.83096424324446982"/>
          <c:h val="0.90664280601288472"/>
        </c:manualLayout>
      </c:layout>
      <c:barChart>
        <c:barDir val="col"/>
        <c:grouping val="clustered"/>
        <c:varyColors val="0"/>
        <c:ser>
          <c:idx val="0"/>
          <c:order val="0"/>
          <c:tx>
            <c:strRef>
              <c:f>'FRED Graph'!$F$12</c:f>
              <c:strCache>
                <c:ptCount val="1"/>
                <c:pt idx="0">
                  <c:v>Consumption (Annualized)</c:v>
                </c:pt>
              </c:strCache>
            </c:strRef>
          </c:tx>
          <c:spPr>
            <a:solidFill>
              <a:schemeClr val="accent1">
                <a:tint val="77000"/>
              </a:schemeClr>
            </a:solidFill>
            <a:ln>
              <a:noFill/>
            </a:ln>
            <a:effectLst/>
          </c:spPr>
          <c:invertIfNegative val="0"/>
          <c:cat>
            <c:numRef>
              <c:f>'FRED Graph'!$E$26:$E$38</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Graph'!$F$26:$F$38</c:f>
              <c:numCache>
                <c:formatCode>"$"#,##0</c:formatCode>
                <c:ptCount val="13"/>
                <c:pt idx="0">
                  <c:v>14877.4</c:v>
                </c:pt>
                <c:pt idx="1">
                  <c:v>13878.5</c:v>
                </c:pt>
                <c:pt idx="2">
                  <c:v>12112.1</c:v>
                </c:pt>
                <c:pt idx="3">
                  <c:v>13165.4</c:v>
                </c:pt>
                <c:pt idx="4">
                  <c:v>14014.6</c:v>
                </c:pt>
                <c:pt idx="5">
                  <c:v>14224.7</c:v>
                </c:pt>
                <c:pt idx="6">
                  <c:v>14397.2</c:v>
                </c:pt>
                <c:pt idx="7">
                  <c:v>14582.7</c:v>
                </c:pt>
                <c:pt idx="8">
                  <c:v>14627.1</c:v>
                </c:pt>
                <c:pt idx="9">
                  <c:v>14532.8</c:v>
                </c:pt>
                <c:pt idx="10">
                  <c:v>14451.1</c:v>
                </c:pt>
                <c:pt idx="11">
                  <c:v>14939.1</c:v>
                </c:pt>
                <c:pt idx="12">
                  <c:v>14790.1</c:v>
                </c:pt>
              </c:numCache>
            </c:numRef>
          </c:val>
          <c:extLst>
            <c:ext xmlns:c16="http://schemas.microsoft.com/office/drawing/2014/chart" uri="{C3380CC4-5D6E-409C-BE32-E72D297353CC}">
              <c16:uniqueId val="{00000000-2196-4E27-B18F-979D9CF0F370}"/>
            </c:ext>
          </c:extLst>
        </c:ser>
        <c:dLbls>
          <c:showLegendKey val="0"/>
          <c:showVal val="0"/>
          <c:showCatName val="0"/>
          <c:showSerName val="0"/>
          <c:showPercent val="0"/>
          <c:showBubbleSize val="0"/>
        </c:dLbls>
        <c:gapWidth val="300"/>
        <c:axId val="614889952"/>
        <c:axId val="1"/>
      </c:barChart>
      <c:lineChart>
        <c:grouping val="standard"/>
        <c:varyColors val="0"/>
        <c:ser>
          <c:idx val="1"/>
          <c:order val="1"/>
          <c:tx>
            <c:strRef>
              <c:f>'FRED Graph'!$G$12</c:f>
              <c:strCache>
                <c:ptCount val="1"/>
                <c:pt idx="0">
                  <c:v>% Change from Previous Month</c:v>
                </c:pt>
              </c:strCache>
            </c:strRef>
          </c:tx>
          <c:spPr>
            <a:ln w="28575" cap="rnd">
              <a:solidFill>
                <a:schemeClr val="accent1">
                  <a:shade val="76000"/>
                </a:schemeClr>
              </a:solidFill>
              <a:round/>
            </a:ln>
            <a:effectLst/>
          </c:spPr>
          <c:marker>
            <c:symbol val="none"/>
          </c:marker>
          <c:cat>
            <c:numRef>
              <c:f>'FRED Graph'!$E$26:$E$38</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Graph'!$G$26:$G$38</c:f>
              <c:numCache>
                <c:formatCode>0.0%</c:formatCode>
                <c:ptCount val="13"/>
                <c:pt idx="0">
                  <c:v>-2.0832633312051207E-4</c:v>
                </c:pt>
                <c:pt idx="1">
                  <c:v>-6.7142108164060854E-2</c:v>
                </c:pt>
                <c:pt idx="2">
                  <c:v>-0.1272760024498325</c:v>
                </c:pt>
                <c:pt idx="3">
                  <c:v>8.6962624152706836E-2</c:v>
                </c:pt>
                <c:pt idx="4">
                  <c:v>6.4502407826575681E-2</c:v>
                </c:pt>
                <c:pt idx="5">
                  <c:v>1.4991508855051183E-2</c:v>
                </c:pt>
                <c:pt idx="6">
                  <c:v>1.2126793535188751E-2</c:v>
                </c:pt>
                <c:pt idx="7">
                  <c:v>1.2884449754118954E-2</c:v>
                </c:pt>
                <c:pt idx="8">
                  <c:v>3.0447036557015306E-3</c:v>
                </c:pt>
                <c:pt idx="9">
                  <c:v>-6.4469375337559143E-3</c:v>
                </c:pt>
                <c:pt idx="10">
                  <c:v>-5.6217659363645422E-3</c:v>
                </c:pt>
                <c:pt idx="11">
                  <c:v>3.3769055642822954E-2</c:v>
                </c:pt>
                <c:pt idx="12">
                  <c:v>-9.9738270712426136E-3</c:v>
                </c:pt>
              </c:numCache>
            </c:numRef>
          </c:val>
          <c:smooth val="0"/>
          <c:extLst>
            <c:ext xmlns:c16="http://schemas.microsoft.com/office/drawing/2014/chart" uri="{C3380CC4-5D6E-409C-BE32-E72D297353CC}">
              <c16:uniqueId val="{00000001-2196-4E27-B18F-979D9CF0F370}"/>
            </c:ext>
          </c:extLst>
        </c:ser>
        <c:dLbls>
          <c:showLegendKey val="0"/>
          <c:showVal val="0"/>
          <c:showCatName val="0"/>
          <c:showSerName val="0"/>
          <c:showPercent val="0"/>
          <c:showBubbleSize val="0"/>
        </c:dLbls>
        <c:marker val="1"/>
        <c:smooth val="0"/>
        <c:axId val="3"/>
        <c:axId val="4"/>
      </c:lineChart>
      <c:dateAx>
        <c:axId val="614889952"/>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15000"/>
          <c:min val="12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$Billions</a:t>
                </a:r>
              </a:p>
            </c:rich>
          </c:tx>
          <c:overlay val="0"/>
          <c:spPr>
            <a:noFill/>
            <a:ln>
              <a:noFill/>
            </a:ln>
            <a:effectLst/>
          </c:sp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4889952"/>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9.0000000000000024E-2"/>
          <c:min val="-0.1500000000000000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
        <c:crosses val="max"/>
        <c:crossBetween val="between"/>
      </c:valAx>
      <c:spPr>
        <a:noFill/>
        <a:ln>
          <a:noFill/>
        </a:ln>
        <a:effectLst/>
      </c:spPr>
    </c:plotArea>
    <c:legend>
      <c:legendPos val="r"/>
      <c:layout>
        <c:manualLayout>
          <c:xMode val="edge"/>
          <c:yMode val="edge"/>
          <c:x val="0.52081067169752582"/>
          <c:y val="3.1185397279885479E-2"/>
          <c:w val="0.25185599735584252"/>
          <c:h val="9.52049630159866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26861065443743"/>
          <c:y val="2.2188603126575897E-2"/>
          <c:w val="0.82042248565083209"/>
          <c:h val="0.90678404231241139"/>
        </c:manualLayout>
      </c:layout>
      <c:barChart>
        <c:barDir val="col"/>
        <c:grouping val="clustered"/>
        <c:varyColors val="0"/>
        <c:ser>
          <c:idx val="0"/>
          <c:order val="0"/>
          <c:tx>
            <c:strRef>
              <c:f>'FRED Graph'!$F$13</c:f>
              <c:strCache>
                <c:ptCount val="1"/>
                <c:pt idx="0">
                  <c:v>Total Retail Sales ($ millions)</c:v>
                </c:pt>
              </c:strCache>
            </c:strRef>
          </c:tx>
          <c:spPr>
            <a:solidFill>
              <a:schemeClr val="accent1">
                <a:tint val="77000"/>
              </a:schemeClr>
            </a:solidFill>
            <a:ln>
              <a:noFill/>
            </a:ln>
            <a:effectLst/>
          </c:spPr>
          <c:invertIfNegative val="0"/>
          <c:cat>
            <c:numRef>
              <c:f>'FRED Graph'!$E$25:$E$37</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Graph'!$F$25:$F$37</c:f>
              <c:numCache>
                <c:formatCode>"$"#,##0</c:formatCode>
                <c:ptCount val="13"/>
                <c:pt idx="0">
                  <c:v>528541</c:v>
                </c:pt>
                <c:pt idx="1">
                  <c:v>483949</c:v>
                </c:pt>
                <c:pt idx="2">
                  <c:v>412766</c:v>
                </c:pt>
                <c:pt idx="3">
                  <c:v>488218</c:v>
                </c:pt>
                <c:pt idx="4">
                  <c:v>529962</c:v>
                </c:pt>
                <c:pt idx="5">
                  <c:v>535923</c:v>
                </c:pt>
                <c:pt idx="6">
                  <c:v>543404</c:v>
                </c:pt>
                <c:pt idx="7">
                  <c:v>552767</c:v>
                </c:pt>
                <c:pt idx="8">
                  <c:v>552193</c:v>
                </c:pt>
                <c:pt idx="9">
                  <c:v>545248</c:v>
                </c:pt>
                <c:pt idx="10">
                  <c:v>538338</c:v>
                </c:pt>
                <c:pt idx="11">
                  <c:v>579123</c:v>
                </c:pt>
                <c:pt idx="12">
                  <c:v>561685</c:v>
                </c:pt>
              </c:numCache>
            </c:numRef>
          </c:val>
          <c:extLst>
            <c:ext xmlns:c16="http://schemas.microsoft.com/office/drawing/2014/chart" uri="{C3380CC4-5D6E-409C-BE32-E72D297353CC}">
              <c16:uniqueId val="{00000000-7D77-4F07-BC4A-255D94E87BCA}"/>
            </c:ext>
          </c:extLst>
        </c:ser>
        <c:dLbls>
          <c:showLegendKey val="0"/>
          <c:showVal val="0"/>
          <c:showCatName val="0"/>
          <c:showSerName val="0"/>
          <c:showPercent val="0"/>
          <c:showBubbleSize val="0"/>
        </c:dLbls>
        <c:gapWidth val="300"/>
        <c:axId val="427470112"/>
        <c:axId val="427467816"/>
      </c:barChart>
      <c:lineChart>
        <c:grouping val="standard"/>
        <c:varyColors val="0"/>
        <c:ser>
          <c:idx val="1"/>
          <c:order val="1"/>
          <c:tx>
            <c:strRef>
              <c:f>'FRED Graph'!$G$13</c:f>
              <c:strCache>
                <c:ptCount val="1"/>
                <c:pt idx="0">
                  <c:v>% Change Previous Month</c:v>
                </c:pt>
              </c:strCache>
            </c:strRef>
          </c:tx>
          <c:spPr>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cat>
            <c:numRef>
              <c:f>'FRED Graph'!$E$25:$E$37</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Graph'!$G$25:$G$37</c:f>
              <c:numCache>
                <c:formatCode>0.0%</c:formatCode>
                <c:ptCount val="13"/>
                <c:pt idx="0">
                  <c:v>-5.3136972364997703E-4</c:v>
                </c:pt>
                <c:pt idx="1">
                  <c:v>-8.4368100109546873E-2</c:v>
                </c:pt>
                <c:pt idx="2">
                  <c:v>-0.147087812972028</c:v>
                </c:pt>
                <c:pt idx="3">
                  <c:v>0.18279606362927181</c:v>
                </c:pt>
                <c:pt idx="4">
                  <c:v>8.550278768910613E-2</c:v>
                </c:pt>
                <c:pt idx="5">
                  <c:v>1.1247976269996629E-2</c:v>
                </c:pt>
                <c:pt idx="6">
                  <c:v>1.3959094869971933E-2</c:v>
                </c:pt>
                <c:pt idx="7">
                  <c:v>1.723027434468638E-2</c:v>
                </c:pt>
                <c:pt idx="8">
                  <c:v>-1.0384122062279122E-3</c:v>
                </c:pt>
                <c:pt idx="9">
                  <c:v>-1.2577124302553644E-2</c:v>
                </c:pt>
                <c:pt idx="10">
                  <c:v>-1.2673132226069583E-2</c:v>
                </c:pt>
                <c:pt idx="11">
                  <c:v>7.5760953155824096E-2</c:v>
                </c:pt>
                <c:pt idx="12">
                  <c:v>-3.011104722140201E-2</c:v>
                </c:pt>
              </c:numCache>
            </c:numRef>
          </c:val>
          <c:smooth val="0"/>
          <c:extLst>
            <c:ext xmlns:c16="http://schemas.microsoft.com/office/drawing/2014/chart" uri="{C3380CC4-5D6E-409C-BE32-E72D297353CC}">
              <c16:uniqueId val="{00000001-7D77-4F07-BC4A-255D94E87BCA}"/>
            </c:ext>
          </c:extLst>
        </c:ser>
        <c:dLbls>
          <c:showLegendKey val="0"/>
          <c:showVal val="0"/>
          <c:showCatName val="0"/>
          <c:showSerName val="0"/>
          <c:showPercent val="0"/>
          <c:showBubbleSize val="0"/>
        </c:dLbls>
        <c:marker val="1"/>
        <c:smooth val="0"/>
        <c:axId val="544534480"/>
        <c:axId val="427469128"/>
      </c:lineChart>
      <c:dateAx>
        <c:axId val="427470112"/>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467816"/>
        <c:crosses val="autoZero"/>
        <c:auto val="1"/>
        <c:lblOffset val="100"/>
        <c:baseTimeUnit val="months"/>
      </c:dateAx>
      <c:valAx>
        <c:axId val="427467816"/>
        <c:scaling>
          <c:orientation val="minMax"/>
          <c:max val="570000"/>
          <c:min val="4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$Millions</a:t>
                </a:r>
              </a:p>
            </c:rich>
          </c:tx>
          <c:layout>
            <c:manualLayout>
              <c:xMode val="edge"/>
              <c:yMode val="edge"/>
              <c:x val="5.8608058608058608E-3"/>
              <c:y val="0.528645931361454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470112"/>
        <c:crosses val="autoZero"/>
        <c:crossBetween val="between"/>
      </c:valAx>
      <c:valAx>
        <c:axId val="427469128"/>
        <c:scaling>
          <c:orientation val="minMax"/>
          <c:max val="0.2"/>
          <c:min val="-0.17"/>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4534480"/>
        <c:crosses val="max"/>
        <c:crossBetween val="between"/>
      </c:valAx>
      <c:dateAx>
        <c:axId val="544534480"/>
        <c:scaling>
          <c:orientation val="minMax"/>
        </c:scaling>
        <c:delete val="1"/>
        <c:axPos val="b"/>
        <c:numFmt formatCode="mmm\ yy" sourceLinked="1"/>
        <c:majorTickMark val="out"/>
        <c:minorTickMark val="none"/>
        <c:tickLblPos val="nextTo"/>
        <c:crossAx val="427469128"/>
        <c:crosses val="autoZero"/>
        <c:auto val="1"/>
        <c:lblOffset val="100"/>
        <c:baseTimeUnit val="months"/>
      </c:dateAx>
      <c:spPr>
        <a:noFill/>
        <a:ln>
          <a:noFill/>
        </a:ln>
        <a:effectLst/>
      </c:spPr>
    </c:plotArea>
    <c:legend>
      <c:legendPos val="r"/>
      <c:layout>
        <c:manualLayout>
          <c:xMode val="edge"/>
          <c:yMode val="edge"/>
          <c:x val="0.40590476190476182"/>
          <c:y val="3.1894568398314831E-2"/>
          <c:w val="0.23365567765567766"/>
          <c:h val="6.88380366977577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Small Business Optimism</c:v>
                </c:pt>
              </c:strCache>
            </c:strRef>
          </c:tx>
          <c:spPr>
            <a:ln w="28575" cap="rnd">
              <a:solidFill>
                <a:schemeClr val="accent1"/>
              </a:solidFill>
              <a:round/>
            </a:ln>
            <a:effectLst/>
          </c:spPr>
          <c:marker>
            <c:symbol val="none"/>
          </c:marker>
          <c:cat>
            <c:numRef>
              <c:f>Sheet1!$A$17:$A$28</c:f>
              <c:numCache>
                <c:formatCode>mmm\ yyyy</c:formatCode>
                <c:ptCount val="12"/>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numCache>
            </c:numRef>
          </c:cat>
          <c:val>
            <c:numRef>
              <c:f>Sheet1!$B$17:$B$28</c:f>
              <c:numCache>
                <c:formatCode>General</c:formatCode>
                <c:ptCount val="12"/>
                <c:pt idx="0">
                  <c:v>96.4</c:v>
                </c:pt>
                <c:pt idx="1">
                  <c:v>90.9</c:v>
                </c:pt>
                <c:pt idx="2">
                  <c:v>94.4</c:v>
                </c:pt>
                <c:pt idx="3">
                  <c:v>100.6</c:v>
                </c:pt>
                <c:pt idx="4">
                  <c:v>98.8</c:v>
                </c:pt>
                <c:pt idx="5">
                  <c:v>100.2</c:v>
                </c:pt>
                <c:pt idx="6">
                  <c:v>104</c:v>
                </c:pt>
                <c:pt idx="7">
                  <c:v>104</c:v>
                </c:pt>
                <c:pt idx="8">
                  <c:v>101.4</c:v>
                </c:pt>
                <c:pt idx="9">
                  <c:v>95.9</c:v>
                </c:pt>
                <c:pt idx="10">
                  <c:v>95</c:v>
                </c:pt>
                <c:pt idx="11">
                  <c:v>95.8</c:v>
                </c:pt>
              </c:numCache>
            </c:numRef>
          </c:val>
          <c:smooth val="0"/>
          <c:extLst>
            <c:ext xmlns:c16="http://schemas.microsoft.com/office/drawing/2014/chart" uri="{C3380CC4-5D6E-409C-BE32-E72D297353CC}">
              <c16:uniqueId val="{00000000-DE21-4301-B7A0-87F6386B2A64}"/>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490770800"/>
        <c:axId val="490772440"/>
      </c:lineChart>
      <c:dateAx>
        <c:axId val="490770800"/>
        <c:scaling>
          <c:orientation val="minMax"/>
        </c:scaling>
        <c:delete val="0"/>
        <c:axPos val="b"/>
        <c:numFmt formatCode="mmm\ 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772440"/>
        <c:crosses val="autoZero"/>
        <c:auto val="1"/>
        <c:lblOffset val="100"/>
        <c:baseTimeUnit val="months"/>
      </c:dateAx>
      <c:valAx>
        <c:axId val="490772440"/>
        <c:scaling>
          <c:orientation val="minMax"/>
          <c:max val="106"/>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NFIB Small Index Values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77080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26213910761155E-2"/>
          <c:y val="0.19731330805871489"/>
          <c:w val="0.96599048556430422"/>
          <c:h val="0.7081393992417615"/>
        </c:manualLayout>
      </c:layout>
      <c:lineChart>
        <c:grouping val="standard"/>
        <c:varyColors val="0"/>
        <c:ser>
          <c:idx val="0"/>
          <c:order val="0"/>
          <c:tx>
            <c:strRef>
              <c:f>Data!$B$1</c:f>
              <c:strCache>
                <c:ptCount val="1"/>
                <c:pt idx="0">
                  <c:v>ISM Manufacturing</c:v>
                </c:pt>
              </c:strCache>
            </c:strRef>
          </c:tx>
          <c:spPr>
            <a:ln w="28575" cap="rnd">
              <a:solidFill>
                <a:schemeClr val="accent1"/>
              </a:solidFill>
              <a:round/>
            </a:ln>
            <a:effectLst/>
          </c:spPr>
          <c:marker>
            <c:symbol val="none"/>
          </c:marker>
          <c:dLbls>
            <c:dLbl>
              <c:idx val="0"/>
              <c:layout>
                <c:manualLayout>
                  <c:x val="-6.4280426149648795E-2"/>
                  <c:y val="3.0844619858811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C-4A93-8A0E-619C43CB31E8}"/>
                </c:ext>
              </c:extLst>
            </c:dLbl>
            <c:dLbl>
              <c:idx val="1"/>
              <c:layout>
                <c:manualLayout>
                  <c:x val="-7.4552962667707251E-2"/>
                  <c:y val="-4.0015826828227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12-4577-A499-FA1FD1D095D7}"/>
                </c:ext>
              </c:extLst>
            </c:dLbl>
            <c:dLbl>
              <c:idx val="2"/>
              <c:layout>
                <c:manualLayout>
                  <c:x val="-7.6020467884572798E-2"/>
                  <c:y val="-4.6089579401402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12-4577-A499-FA1FD1D095D7}"/>
                </c:ext>
              </c:extLst>
            </c:dLbl>
            <c:dLbl>
              <c:idx val="3"/>
              <c:layout>
                <c:manualLayout>
                  <c:x val="-7.6020467884572854E-2"/>
                  <c:y val="-5.4187916165635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12-4577-A499-FA1FD1D095D7}"/>
                </c:ext>
              </c:extLst>
            </c:dLbl>
            <c:dLbl>
              <c:idx val="5"/>
              <c:layout>
                <c:manualLayout>
                  <c:x val="-3.1995311378607907E-2"/>
                  <c:y val="5.1090461769394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8C-4A93-8A0E-619C43CB31E8}"/>
                </c:ext>
              </c:extLst>
            </c:dLbl>
            <c:dLbl>
              <c:idx val="7"/>
              <c:layout>
                <c:manualLayout>
                  <c:x val="-4.6670363547262964E-2"/>
                  <c:y val="4.0967540814102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8C-4A93-8A0E-619C43CB31E8}"/>
                </c:ext>
              </c:extLst>
            </c:dLbl>
            <c:dLbl>
              <c:idx val="8"/>
              <c:layout>
                <c:manualLayout>
                  <c:x val="-4.8137868764128351E-2"/>
                  <c:y val="-4.4064995210343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12-4577-A499-FA1FD1D095D7}"/>
                </c:ext>
              </c:extLst>
            </c:dLbl>
            <c:dLbl>
              <c:idx val="9"/>
              <c:layout>
                <c:manualLayout>
                  <c:x val="-3.933283746293538E-2"/>
                  <c:y val="4.5016709196219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12-4577-A499-FA1FD1D095D7}"/>
                </c:ext>
              </c:extLst>
            </c:dLbl>
            <c:dLbl>
              <c:idx val="10"/>
              <c:layout>
                <c:manualLayout>
                  <c:x val="-2.588101444591347E-2"/>
                  <c:y val="-3.9777978039797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12-4577-A499-FA1FD1D095D7}"/>
                </c:ext>
              </c:extLst>
            </c:dLbl>
            <c:dLbl>
              <c:idx val="15"/>
              <c:layout>
                <c:manualLayout>
                  <c:x val="-4.0388285703159749E-2"/>
                  <c:y val="2.8757655293088363E-2"/>
                </c:manualLayout>
              </c:layout>
              <c:tx>
                <c:rich>
                  <a:bodyPr/>
                  <a:lstStyle/>
                  <a:p>
                    <a:r>
                      <a:rPr lang="en-US"/>
                      <a:t>Add text</a:t>
                    </a:r>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312-4577-A499-FA1FD1D095D7}"/>
                </c:ext>
              </c:extLst>
            </c:dLbl>
            <c:dLbl>
              <c:idx val="16"/>
              <c:layout>
                <c:manualLayout>
                  <c:x val="-5.5765198240888894E-2"/>
                  <c:y val="-2.6681778414061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312-4577-A499-FA1FD1D095D7}"/>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Data!$A$12:$A$23</c:f>
              <c:numCache>
                <c:formatCode>mmm\ yyyy</c:formatCode>
                <c:ptCount val="12"/>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numCache>
            </c:numRef>
          </c:cat>
          <c:val>
            <c:numRef>
              <c:f>Data!$B$12:$B$23</c:f>
              <c:numCache>
                <c:formatCode>General</c:formatCode>
                <c:ptCount val="12"/>
                <c:pt idx="0">
                  <c:v>41.7</c:v>
                </c:pt>
                <c:pt idx="1">
                  <c:v>43.1</c:v>
                </c:pt>
                <c:pt idx="2">
                  <c:v>52.2</c:v>
                </c:pt>
                <c:pt idx="3">
                  <c:v>53.7</c:v>
                </c:pt>
                <c:pt idx="4">
                  <c:v>55.6</c:v>
                </c:pt>
                <c:pt idx="5">
                  <c:v>55.7</c:v>
                </c:pt>
                <c:pt idx="6">
                  <c:v>58.8</c:v>
                </c:pt>
                <c:pt idx="7">
                  <c:v>57.7</c:v>
                </c:pt>
                <c:pt idx="8">
                  <c:v>60.5</c:v>
                </c:pt>
                <c:pt idx="9">
                  <c:v>58.7</c:v>
                </c:pt>
                <c:pt idx="10">
                  <c:v>60.8</c:v>
                </c:pt>
                <c:pt idx="11">
                  <c:v>64.7</c:v>
                </c:pt>
              </c:numCache>
            </c:numRef>
          </c:val>
          <c:smooth val="0"/>
          <c:extLst>
            <c:ext xmlns:c16="http://schemas.microsoft.com/office/drawing/2014/chart" uri="{C3380CC4-5D6E-409C-BE32-E72D297353CC}">
              <c16:uniqueId val="{0000000B-9312-4577-A499-FA1FD1D095D7}"/>
            </c:ext>
          </c:extLst>
        </c:ser>
        <c:dLbls>
          <c:showLegendKey val="0"/>
          <c:showVal val="0"/>
          <c:showCatName val="0"/>
          <c:showSerName val="0"/>
          <c:showPercent val="0"/>
          <c:showBubbleSize val="0"/>
        </c:dLbls>
        <c:smooth val="0"/>
        <c:axId val="323587704"/>
        <c:axId val="1"/>
      </c:lineChart>
      <c:dateAx>
        <c:axId val="323587704"/>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66"/>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358770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Data!$B$1</c:f>
              <c:strCache>
                <c:ptCount val="1"/>
                <c:pt idx="0">
                  <c:v>ISM Non-Manufacturing</c:v>
                </c:pt>
              </c:strCache>
            </c:strRef>
          </c:tx>
          <c:spPr>
            <a:ln w="28575" cap="rnd">
              <a:solidFill>
                <a:schemeClr val="accent1"/>
              </a:solidFill>
              <a:round/>
            </a:ln>
            <a:effectLst/>
          </c:spPr>
          <c:marker>
            <c:symbol val="none"/>
          </c:marker>
          <c:cat>
            <c:numRef>
              <c:f>Data!$A$12:$A$24</c:f>
              <c:numCache>
                <c:formatCode>mmm\ yyyy</c:formatCode>
                <c:ptCount val="1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numCache>
            </c:numRef>
          </c:cat>
          <c:val>
            <c:numRef>
              <c:f>Data!$B$12:$B$24</c:f>
              <c:numCache>
                <c:formatCode>General</c:formatCode>
                <c:ptCount val="13"/>
                <c:pt idx="0">
                  <c:v>53.6</c:v>
                </c:pt>
                <c:pt idx="1">
                  <c:v>41.6</c:v>
                </c:pt>
                <c:pt idx="2">
                  <c:v>45.4</c:v>
                </c:pt>
                <c:pt idx="3">
                  <c:v>56.5</c:v>
                </c:pt>
                <c:pt idx="4">
                  <c:v>56.6</c:v>
                </c:pt>
                <c:pt idx="5">
                  <c:v>57.2</c:v>
                </c:pt>
                <c:pt idx="6">
                  <c:v>57.2</c:v>
                </c:pt>
                <c:pt idx="7">
                  <c:v>56.2</c:v>
                </c:pt>
                <c:pt idx="8">
                  <c:v>56.8</c:v>
                </c:pt>
                <c:pt idx="9">
                  <c:v>57.7</c:v>
                </c:pt>
                <c:pt idx="10">
                  <c:v>58.7</c:v>
                </c:pt>
                <c:pt idx="11">
                  <c:v>55.3</c:v>
                </c:pt>
                <c:pt idx="12">
                  <c:v>63.7</c:v>
                </c:pt>
              </c:numCache>
            </c:numRef>
          </c:val>
          <c:smooth val="0"/>
          <c:extLst>
            <c:ext xmlns:c16="http://schemas.microsoft.com/office/drawing/2014/chart" uri="{C3380CC4-5D6E-409C-BE32-E72D297353CC}">
              <c16:uniqueId val="{00000000-7738-4BD2-9553-D47B79F00F3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85907080"/>
        <c:axId val="1"/>
      </c:lineChart>
      <c:dateAx>
        <c:axId val="385907080"/>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max val="65"/>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90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44385797929108E-2"/>
          <c:y val="8.8407221824544663E-2"/>
          <c:w val="0.96473352369415377"/>
          <c:h val="0.80072192465431558"/>
        </c:manualLayout>
      </c:layout>
      <c:barChart>
        <c:barDir val="col"/>
        <c:grouping val="clustered"/>
        <c:varyColors val="0"/>
        <c:ser>
          <c:idx val="7"/>
          <c:order val="10"/>
          <c:tx>
            <c:strRef>
              <c:f>Sheet2!$L$1</c:f>
              <c:strCache>
                <c:ptCount val="1"/>
                <c:pt idx="0">
                  <c:v>December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NAHB Housing Market Index</c:v>
                </c:pt>
                <c:pt idx="1">
                  <c:v>Housing Starts</c:v>
                </c:pt>
                <c:pt idx="2">
                  <c:v>Building Permits</c:v>
                </c:pt>
                <c:pt idx="3">
                  <c:v>Existing Home Sales</c:v>
                </c:pt>
                <c:pt idx="4">
                  <c:v>New Home Sales</c:v>
                </c:pt>
                <c:pt idx="5">
                  <c:v>Pending Home Sales</c:v>
                </c:pt>
              </c:strCache>
            </c:strRef>
          </c:cat>
          <c:val>
            <c:numRef>
              <c:f>Sheet2!$L$2:$L$7</c:f>
              <c:numCache>
                <c:formatCode>0.0%</c:formatCode>
                <c:ptCount val="6"/>
                <c:pt idx="0">
                  <c:v>-4.4444444444444398E-2</c:v>
                </c:pt>
                <c:pt idx="1">
                  <c:v>7.4999999999999997E-2</c:v>
                </c:pt>
                <c:pt idx="2">
                  <c:v>4.2000000000000003E-2</c:v>
                </c:pt>
                <c:pt idx="3">
                  <c:v>8.9999999999999993E-3</c:v>
                </c:pt>
                <c:pt idx="4">
                  <c:v>7.1999999999999995E-2</c:v>
                </c:pt>
                <c:pt idx="5">
                  <c:v>-3.0000000000000001E-3</c:v>
                </c:pt>
              </c:numCache>
            </c:numRef>
          </c:val>
          <c:extLst>
            <c:ext xmlns:c16="http://schemas.microsoft.com/office/drawing/2014/chart" uri="{C3380CC4-5D6E-409C-BE32-E72D297353CC}">
              <c16:uniqueId val="{00000000-1768-4DCC-B480-C31D96EFB8E4}"/>
            </c:ext>
          </c:extLst>
        </c:ser>
        <c:ser>
          <c:idx val="8"/>
          <c:order val="11"/>
          <c:tx>
            <c:strRef>
              <c:f>Sheet2!$M$1</c:f>
              <c:strCache>
                <c:ptCount val="1"/>
                <c:pt idx="0">
                  <c:v>January</c:v>
                </c:pt>
              </c:strCache>
            </c:strRef>
          </c:tx>
          <c:spPr>
            <a:solidFill>
              <a:srgbClr val="0070C0"/>
            </a:solidFill>
            <a:ln>
              <a:noFill/>
            </a:ln>
            <a:effectLst/>
          </c:spPr>
          <c:invertIfNegative val="0"/>
          <c:dLbls>
            <c:dLbl>
              <c:idx val="2"/>
              <c:layout>
                <c:manualLayout>
                  <c:x val="0"/>
                  <c:y val="1.7014268317244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68-4DCC-B480-C31D96EFB8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NAHB Housing Market Index</c:v>
                </c:pt>
                <c:pt idx="1">
                  <c:v>Housing Starts</c:v>
                </c:pt>
                <c:pt idx="2">
                  <c:v>Building Permits</c:v>
                </c:pt>
                <c:pt idx="3">
                  <c:v>Existing Home Sales</c:v>
                </c:pt>
                <c:pt idx="4">
                  <c:v>New Home Sales</c:v>
                </c:pt>
                <c:pt idx="5">
                  <c:v>Pending Home Sales</c:v>
                </c:pt>
              </c:strCache>
            </c:strRef>
          </c:cat>
          <c:val>
            <c:numRef>
              <c:f>Sheet2!$M$2:$M$7</c:f>
              <c:numCache>
                <c:formatCode>0.0%</c:formatCode>
                <c:ptCount val="6"/>
                <c:pt idx="0">
                  <c:v>-3.5000000000000003E-2</c:v>
                </c:pt>
                <c:pt idx="1">
                  <c:v>-5.0999999999999997E-2</c:v>
                </c:pt>
                <c:pt idx="2">
                  <c:v>0.107</c:v>
                </c:pt>
                <c:pt idx="3">
                  <c:v>6.0000000000000001E-3</c:v>
                </c:pt>
                <c:pt idx="4">
                  <c:v>3.2000000000000001E-2</c:v>
                </c:pt>
                <c:pt idx="5">
                  <c:v>-2.8000000000000001E-2</c:v>
                </c:pt>
              </c:numCache>
            </c:numRef>
          </c:val>
          <c:extLst>
            <c:ext xmlns:c16="http://schemas.microsoft.com/office/drawing/2014/chart" uri="{C3380CC4-5D6E-409C-BE32-E72D297353CC}">
              <c16:uniqueId val="{00000001-1768-4DCC-B480-C31D96EFB8E4}"/>
            </c:ext>
          </c:extLst>
        </c:ser>
        <c:ser>
          <c:idx val="12"/>
          <c:order val="12"/>
          <c:tx>
            <c:strRef>
              <c:f>Sheet2!$N$1</c:f>
              <c:strCache>
                <c:ptCount val="1"/>
                <c:pt idx="0">
                  <c:v>February</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NAHB Housing Market Index</c:v>
                </c:pt>
                <c:pt idx="1">
                  <c:v>Housing Starts</c:v>
                </c:pt>
                <c:pt idx="2">
                  <c:v>Building Permits</c:v>
                </c:pt>
                <c:pt idx="3">
                  <c:v>Existing Home Sales</c:v>
                </c:pt>
                <c:pt idx="4">
                  <c:v>New Home Sales</c:v>
                </c:pt>
                <c:pt idx="5">
                  <c:v>Pending Home Sales</c:v>
                </c:pt>
              </c:strCache>
            </c:strRef>
          </c:cat>
          <c:val>
            <c:numRef>
              <c:f>Sheet2!$N$2:$N$7</c:f>
              <c:numCache>
                <c:formatCode>0.0%</c:formatCode>
                <c:ptCount val="6"/>
                <c:pt idx="0">
                  <c:v>1.2E-2</c:v>
                </c:pt>
                <c:pt idx="1">
                  <c:v>-0.10299999999999999</c:v>
                </c:pt>
                <c:pt idx="2">
                  <c:v>-0.108</c:v>
                </c:pt>
                <c:pt idx="3">
                  <c:v>-6.6000000000000003E-2</c:v>
                </c:pt>
                <c:pt idx="4">
                  <c:v>-0.182</c:v>
                </c:pt>
                <c:pt idx="5">
                  <c:v>-0.106</c:v>
                </c:pt>
              </c:numCache>
            </c:numRef>
          </c:val>
          <c:extLst>
            <c:ext xmlns:c16="http://schemas.microsoft.com/office/drawing/2014/chart" uri="{C3380CC4-5D6E-409C-BE32-E72D297353CC}">
              <c16:uniqueId val="{00000002-1768-4DCC-B480-C31D96EFB8E4}"/>
            </c:ext>
          </c:extLst>
        </c:ser>
        <c:dLbls>
          <c:dLblPos val="outEnd"/>
          <c:showLegendKey val="0"/>
          <c:showVal val="1"/>
          <c:showCatName val="0"/>
          <c:showSerName val="0"/>
          <c:showPercent val="0"/>
          <c:showBubbleSize val="0"/>
        </c:dLbls>
        <c:gapWidth val="219"/>
        <c:overlap val="-27"/>
        <c:axId val="924576416"/>
        <c:axId val="924579368"/>
        <c:extLst>
          <c:ext xmlns:c15="http://schemas.microsoft.com/office/drawing/2012/chart" uri="{02D57815-91ED-43cb-92C2-25804820EDAC}">
            <c15:filteredBarSeries>
              <c15:ser>
                <c:idx val="9"/>
                <c:order val="0"/>
                <c:tx>
                  <c:strRef>
                    <c:extLst>
                      <c:ext uri="{02D57815-91ED-43cb-92C2-25804820EDAC}">
                        <c15:formulaRef>
                          <c15:sqref>Sheet2!$B$1</c15:sqref>
                        </c15:formulaRef>
                      </c:ext>
                    </c:extLst>
                    <c:strCache>
                      <c:ptCount val="1"/>
                      <c:pt idx="0">
                        <c:v>February</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c:ext uri="{02D57815-91ED-43cb-92C2-25804820EDAC}">
                        <c15:formulaRef>
                          <c15:sqref>Sheet2!$B$2:$B$7</c15:sqref>
                        </c15:formulaRef>
                      </c:ext>
                    </c:extLst>
                    <c:numCache>
                      <c:formatCode>0.0%</c:formatCode>
                      <c:ptCount val="6"/>
                      <c:pt idx="0">
                        <c:v>-1.3333333333333308E-2</c:v>
                      </c:pt>
                      <c:pt idx="1">
                        <c:v>-3.1E-2</c:v>
                      </c:pt>
                      <c:pt idx="2">
                        <c:v>-6.4000000000000001E-2</c:v>
                      </c:pt>
                      <c:pt idx="3">
                        <c:v>5.3999999999999999E-2</c:v>
                      </c:pt>
                      <c:pt idx="4">
                        <c:v>-7.4999999999999997E-2</c:v>
                      </c:pt>
                      <c:pt idx="5">
                        <c:v>2.4E-2</c:v>
                      </c:pt>
                    </c:numCache>
                  </c:numRef>
                </c:val>
                <c:extLst>
                  <c:ext xmlns:c16="http://schemas.microsoft.com/office/drawing/2014/chart" uri="{C3380CC4-5D6E-409C-BE32-E72D297353CC}">
                    <c16:uniqueId val="{00000003-1768-4DCC-B480-C31D96EFB8E4}"/>
                  </c:ext>
                </c:extLst>
              </c15:ser>
            </c15:filteredBarSeries>
            <c15:filteredBarSeries>
              <c15:ser>
                <c:idx val="10"/>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March</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Sheet2!$C$2:$C$7</c15:sqref>
                        </c15:formulaRef>
                      </c:ext>
                    </c:extLst>
                    <c:numCache>
                      <c:formatCode>0.0%</c:formatCode>
                      <c:ptCount val="6"/>
                      <c:pt idx="0">
                        <c:v>-2.7027027027026973E-2</c:v>
                      </c:pt>
                      <c:pt idx="1">
                        <c:v>-0.19</c:v>
                      </c:pt>
                      <c:pt idx="2">
                        <c:v>-5.7000000000000002E-2</c:v>
                      </c:pt>
                      <c:pt idx="3">
                        <c:v>-6.0999999999999999E-2</c:v>
                      </c:pt>
                      <c:pt idx="4">
                        <c:v>-0.14499999999999999</c:v>
                      </c:pt>
                      <c:pt idx="5">
                        <c:v>-0.20799999999999999</c:v>
                      </c:pt>
                    </c:numCache>
                  </c:numRef>
                </c:val>
                <c:extLst xmlns:c15="http://schemas.microsoft.com/office/drawing/2012/chart">
                  <c:ext xmlns:c16="http://schemas.microsoft.com/office/drawing/2014/chart" uri="{C3380CC4-5D6E-409C-BE32-E72D297353CC}">
                    <c16:uniqueId val="{00000004-1768-4DCC-B480-C31D96EFB8E4}"/>
                  </c:ext>
                </c:extLst>
              </c15:ser>
            </c15:filteredBarSeries>
            <c15:filteredBarSeries>
              <c15:ser>
                <c:idx val="11"/>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April</c:v>
                      </c:pt>
                    </c:strCache>
                  </c:strRef>
                </c:tx>
                <c:spPr>
                  <a:solidFill>
                    <a:schemeClr val="accent1">
                      <a:shade val="40000"/>
                    </a:schemeClr>
                  </a:solidFill>
                  <a:ln>
                    <a:noFill/>
                  </a:ln>
                  <a:effectLst/>
                </c:spPr>
                <c:invertIfNegative val="0"/>
                <c:dLbls>
                  <c:dLbl>
                    <c:idx val="0"/>
                    <c:tx>
                      <c:rich>
                        <a:bodyPr/>
                        <a:lstStyle/>
                        <a:p>
                          <a:r>
                            <a:rPr lang="en-US"/>
                            <a:t>Add text</a:t>
                          </a:r>
                        </a:p>
                      </c:rich>
                    </c:tx>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5-1768-4DCC-B480-C31D96EFB8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Sheet2!$D$2:$D$7</c15:sqref>
                        </c15:formulaRef>
                      </c:ext>
                    </c:extLst>
                    <c:numCache>
                      <c:formatCode>0.0%</c:formatCode>
                      <c:ptCount val="6"/>
                      <c:pt idx="0">
                        <c:v>-0.58333333333333326</c:v>
                      </c:pt>
                      <c:pt idx="1">
                        <c:v>-0.26400000000000001</c:v>
                      </c:pt>
                      <c:pt idx="2">
                        <c:v>-0.214</c:v>
                      </c:pt>
                      <c:pt idx="3">
                        <c:v>-0.183</c:v>
                      </c:pt>
                      <c:pt idx="4">
                        <c:v>-6.9000000000000006E-2</c:v>
                      </c:pt>
                      <c:pt idx="5">
                        <c:v>-0.218</c:v>
                      </c:pt>
                    </c:numCache>
                  </c:numRef>
                </c:val>
                <c:extLst xmlns:c15="http://schemas.microsoft.com/office/drawing/2012/chart">
                  <c:ext xmlns:c16="http://schemas.microsoft.com/office/drawing/2014/chart" uri="{C3380CC4-5D6E-409C-BE32-E72D297353CC}">
                    <c16:uniqueId val="{00000006-1768-4DCC-B480-C31D96EFB8E4}"/>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May</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Sheet2!$E$2:$E$7</c15:sqref>
                        </c15:formulaRef>
                      </c:ext>
                    </c:extLst>
                    <c:numCache>
                      <c:formatCode>0.0%</c:formatCode>
                      <c:ptCount val="6"/>
                      <c:pt idx="0">
                        <c:v>0.23333333333333339</c:v>
                      </c:pt>
                      <c:pt idx="1">
                        <c:v>0.111</c:v>
                      </c:pt>
                      <c:pt idx="2">
                        <c:v>0.14099999999999999</c:v>
                      </c:pt>
                      <c:pt idx="3">
                        <c:v>-8.2000000000000003E-2</c:v>
                      </c:pt>
                      <c:pt idx="4">
                        <c:v>0.22500000000000001</c:v>
                      </c:pt>
                      <c:pt idx="5">
                        <c:v>0.443</c:v>
                      </c:pt>
                    </c:numCache>
                  </c:numRef>
                </c:val>
                <c:extLst xmlns:c15="http://schemas.microsoft.com/office/drawing/2012/chart">
                  <c:ext xmlns:c16="http://schemas.microsoft.com/office/drawing/2014/chart" uri="{C3380CC4-5D6E-409C-BE32-E72D297353CC}">
                    <c16:uniqueId val="{00000007-1768-4DCC-B480-C31D96EFB8E4}"/>
                  </c:ext>
                </c:extLst>
              </c15:ser>
            </c15:filteredBarSeries>
            <c15:filteredBarSeries>
              <c15:ser>
                <c:idx val="1"/>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June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Sheet2!$F$2:$F$7</c15:sqref>
                        </c15:formulaRef>
                      </c:ext>
                    </c:extLst>
                    <c:numCache>
                      <c:formatCode>0.0%</c:formatCode>
                      <c:ptCount val="6"/>
                      <c:pt idx="0">
                        <c:v>0.56756756756756754</c:v>
                      </c:pt>
                      <c:pt idx="1">
                        <c:v>0.219</c:v>
                      </c:pt>
                      <c:pt idx="2">
                        <c:v>3.5000000000000003E-2</c:v>
                      </c:pt>
                      <c:pt idx="3">
                        <c:v>1.9E-2</c:v>
                      </c:pt>
                      <c:pt idx="4">
                        <c:v>0.20300000000000001</c:v>
                      </c:pt>
                      <c:pt idx="5">
                        <c:v>0.16600000000000001</c:v>
                      </c:pt>
                    </c:numCache>
                  </c:numRef>
                </c:val>
                <c:extLst xmlns:c15="http://schemas.microsoft.com/office/drawing/2012/chart">
                  <c:ext xmlns:c16="http://schemas.microsoft.com/office/drawing/2014/chart" uri="{C3380CC4-5D6E-409C-BE32-E72D297353CC}">
                    <c16:uniqueId val="{00000008-1768-4DCC-B480-C31D96EFB8E4}"/>
                  </c:ext>
                </c:extLst>
              </c15:ser>
            </c15:filteredBarSeries>
            <c15:filteredBarSeries>
              <c15:ser>
                <c:idx val="2"/>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July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Sheet2!$G$2:$G$7</c15:sqref>
                        </c15:formulaRef>
                      </c:ext>
                    </c:extLst>
                    <c:numCache>
                      <c:formatCode>0.0%</c:formatCode>
                      <c:ptCount val="6"/>
                      <c:pt idx="0">
                        <c:v>0.24137931034482762</c:v>
                      </c:pt>
                      <c:pt idx="1">
                        <c:v>0.17499999999999999</c:v>
                      </c:pt>
                      <c:pt idx="2">
                        <c:v>0.17899999999999999</c:v>
                      </c:pt>
                      <c:pt idx="3">
                        <c:v>0.23699999999999999</c:v>
                      </c:pt>
                      <c:pt idx="4">
                        <c:v>0.16500000000000001</c:v>
                      </c:pt>
                      <c:pt idx="5">
                        <c:v>5.8999999999999997E-2</c:v>
                      </c:pt>
                    </c:numCache>
                  </c:numRef>
                </c:val>
                <c:extLst xmlns:c15="http://schemas.microsoft.com/office/drawing/2012/chart">
                  <c:ext xmlns:c16="http://schemas.microsoft.com/office/drawing/2014/chart" uri="{C3380CC4-5D6E-409C-BE32-E72D297353CC}">
                    <c16:uniqueId val="{00000009-1768-4DCC-B480-C31D96EFB8E4}"/>
                  </c:ext>
                </c:extLst>
              </c15:ser>
            </c15:filteredBarSeries>
            <c15:filteredBarSeries>
              <c15:ser>
                <c:idx val="3"/>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August</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Sheet2!$H$2:$H$7</c15:sqref>
                        </c15:formulaRef>
                      </c:ext>
                    </c:extLst>
                    <c:numCache>
                      <c:formatCode>0.0%</c:formatCode>
                      <c:ptCount val="6"/>
                      <c:pt idx="0">
                        <c:v>8.3333333333333259E-2</c:v>
                      </c:pt>
                      <c:pt idx="1">
                        <c:v>-7.6999999999999999E-2</c:v>
                      </c:pt>
                      <c:pt idx="2">
                        <c:v>-5.0000000000000001E-3</c:v>
                      </c:pt>
                      <c:pt idx="3">
                        <c:v>1.2E-2</c:v>
                      </c:pt>
                      <c:pt idx="4">
                        <c:v>-2E-3</c:v>
                      </c:pt>
                      <c:pt idx="5">
                        <c:v>8.7999999999999995E-2</c:v>
                      </c:pt>
                    </c:numCache>
                  </c:numRef>
                </c:val>
                <c:extLst xmlns:c15="http://schemas.microsoft.com/office/drawing/2012/chart">
                  <c:ext xmlns:c16="http://schemas.microsoft.com/office/drawing/2014/chart" uri="{C3380CC4-5D6E-409C-BE32-E72D297353CC}">
                    <c16:uniqueId val="{0000000A-1768-4DCC-B480-C31D96EFB8E4}"/>
                  </c:ext>
                </c:extLst>
              </c15:ser>
            </c15:filteredBarSeries>
            <c15:filteredBarSeries>
              <c15:ser>
                <c:idx val="4"/>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September</c:v>
                      </c:pt>
                    </c:strCache>
                  </c:strRef>
                </c:tx>
                <c:spPr>
                  <a:solidFill>
                    <a:schemeClr val="accent1">
                      <a:tint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Sheet2!$I$2:$I$7</c15:sqref>
                        </c15:formulaRef>
                      </c:ext>
                    </c:extLst>
                    <c:numCache>
                      <c:formatCode>0.0%</c:formatCode>
                      <c:ptCount val="6"/>
                      <c:pt idx="0">
                        <c:v>6.4102564102564097E-2</c:v>
                      </c:pt>
                      <c:pt idx="1">
                        <c:v>4.7E-2</c:v>
                      </c:pt>
                      <c:pt idx="2">
                        <c:v>4.7E-2</c:v>
                      </c:pt>
                      <c:pt idx="3">
                        <c:v>7.9000000000000001E-2</c:v>
                      </c:pt>
                      <c:pt idx="4">
                        <c:v>-1.2E-2</c:v>
                      </c:pt>
                      <c:pt idx="5">
                        <c:v>-2.1999999999999999E-2</c:v>
                      </c:pt>
                    </c:numCache>
                  </c:numRef>
                </c:val>
                <c:extLst xmlns:c15="http://schemas.microsoft.com/office/drawing/2012/chart">
                  <c:ext xmlns:c16="http://schemas.microsoft.com/office/drawing/2014/chart" uri="{C3380CC4-5D6E-409C-BE32-E72D297353CC}">
                    <c16:uniqueId val="{0000000B-1768-4DCC-B480-C31D96EFB8E4}"/>
                  </c:ext>
                </c:extLst>
              </c15:ser>
            </c15:filteredBarSeries>
            <c15:filteredBarSeries>
              <c15:ser>
                <c:idx val="5"/>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October</c:v>
                      </c:pt>
                    </c:strCache>
                  </c:strRef>
                </c:tx>
                <c:spPr>
                  <a:solidFill>
                    <a:schemeClr val="accent1">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Sheet2!$J$2:$J$7</c15:sqref>
                        </c15:formulaRef>
                      </c:ext>
                    </c:extLst>
                    <c:numCache>
                      <c:formatCode>0.0%</c:formatCode>
                      <c:ptCount val="6"/>
                      <c:pt idx="0">
                        <c:v>2.4096385542168752E-2</c:v>
                      </c:pt>
                      <c:pt idx="1">
                        <c:v>6.5000000000000002E-2</c:v>
                      </c:pt>
                      <c:pt idx="2">
                        <c:v>-1E-3</c:v>
                      </c:pt>
                      <c:pt idx="3">
                        <c:v>4.4999999999999998E-2</c:v>
                      </c:pt>
                      <c:pt idx="4">
                        <c:v>0</c:v>
                      </c:pt>
                      <c:pt idx="5">
                        <c:v>-1.0999999999999999E-2</c:v>
                      </c:pt>
                    </c:numCache>
                  </c:numRef>
                </c:val>
                <c:extLst xmlns:c15="http://schemas.microsoft.com/office/drawing/2012/chart">
                  <c:ext xmlns:c16="http://schemas.microsoft.com/office/drawing/2014/chart" uri="{C3380CC4-5D6E-409C-BE32-E72D297353CC}">
                    <c16:uniqueId val="{0000000C-1768-4DCC-B480-C31D96EFB8E4}"/>
                  </c:ext>
                </c:extLst>
              </c15:ser>
            </c15:filteredBarSeries>
            <c15:filteredBarSeries>
              <c15:ser>
                <c:idx val="6"/>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November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Housing Market Index</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Sheet2!$K$2:$K$7</c15:sqref>
                        </c15:formulaRef>
                      </c:ext>
                    </c:extLst>
                    <c:numCache>
                      <c:formatCode>0.0%</c:formatCode>
                      <c:ptCount val="6"/>
                      <c:pt idx="0">
                        <c:v>5.8823529411764719E-2</c:v>
                      </c:pt>
                      <c:pt idx="1">
                        <c:v>1.4999999999999999E-2</c:v>
                      </c:pt>
                      <c:pt idx="2">
                        <c:v>5.8999999999999997E-2</c:v>
                      </c:pt>
                      <c:pt idx="3">
                        <c:v>-2.1000000000000001E-2</c:v>
                      </c:pt>
                      <c:pt idx="4">
                        <c:v>-0.112</c:v>
                      </c:pt>
                      <c:pt idx="5">
                        <c:v>-2.5999999999999999E-2</c:v>
                      </c:pt>
                    </c:numCache>
                  </c:numRef>
                </c:val>
                <c:extLst xmlns:c15="http://schemas.microsoft.com/office/drawing/2012/chart">
                  <c:ext xmlns:c16="http://schemas.microsoft.com/office/drawing/2014/chart" uri="{C3380CC4-5D6E-409C-BE32-E72D297353CC}">
                    <c16:uniqueId val="{0000000D-1768-4DCC-B480-C31D96EFB8E4}"/>
                  </c:ext>
                </c:extLst>
              </c15:ser>
            </c15:filteredBarSeries>
          </c:ext>
        </c:extLst>
      </c:barChart>
      <c:catAx>
        <c:axId val="92457641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4579368"/>
        <c:crosses val="autoZero"/>
        <c:auto val="0"/>
        <c:lblAlgn val="ctr"/>
        <c:lblOffset val="0"/>
        <c:noMultiLvlLbl val="0"/>
      </c:catAx>
      <c:valAx>
        <c:axId val="924579368"/>
        <c:scaling>
          <c:orientation val="minMax"/>
          <c:max val="0.12000000000000001"/>
          <c:min val="-0.19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457641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55004106125818E-2"/>
          <c:y val="0.10326032980317056"/>
          <c:w val="0.92162598425196851"/>
          <c:h val="0.82164382229999033"/>
        </c:manualLayout>
      </c:layout>
      <c:lineChart>
        <c:grouping val="standard"/>
        <c:varyColors val="0"/>
        <c:ser>
          <c:idx val="0"/>
          <c:order val="0"/>
          <c:tx>
            <c:strRef>
              <c:f>'FRED Graph'!$G$23</c:f>
              <c:strCache>
                <c:ptCount val="1"/>
                <c:pt idx="0">
                  <c:v>PCE Inflation (Annual)</c:v>
                </c:pt>
              </c:strCache>
            </c:strRef>
          </c:tx>
          <c:spPr>
            <a:ln w="28575" cap="rnd">
              <a:solidFill>
                <a:schemeClr val="accent1"/>
              </a:solidFill>
              <a:round/>
            </a:ln>
            <a:effectLst/>
          </c:spPr>
          <c:marker>
            <c:symbol val="none"/>
          </c:marker>
          <c:cat>
            <c:numRef>
              <c:f>'FRED Graph'!$F$24:$F$61</c:f>
              <c:numCache>
                <c:formatCode>mmm\ yy</c:formatCode>
                <c:ptCount val="3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numCache>
            </c:numRef>
          </c:cat>
          <c:val>
            <c:numRef>
              <c:f>'FRED Graph'!$G$24:$G$61</c:f>
              <c:numCache>
                <c:formatCode>0.0%</c:formatCode>
                <c:ptCount val="38"/>
                <c:pt idx="0">
                  <c:v>1.8008957036587336E-2</c:v>
                </c:pt>
                <c:pt idx="1">
                  <c:v>1.9232409785874927E-2</c:v>
                </c:pt>
                <c:pt idx="2">
                  <c:v>2.1485579797481336E-2</c:v>
                </c:pt>
                <c:pt idx="3">
                  <c:v>2.1284452313547808E-2</c:v>
                </c:pt>
                <c:pt idx="4">
                  <c:v>2.3644266005094394E-2</c:v>
                </c:pt>
                <c:pt idx="5">
                  <c:v>2.3964667719573507E-2</c:v>
                </c:pt>
                <c:pt idx="6">
                  <c:v>2.4531120018150165E-2</c:v>
                </c:pt>
                <c:pt idx="7">
                  <c:v>2.2859298377970516E-2</c:v>
                </c:pt>
                <c:pt idx="8">
                  <c:v>2.0971727630626935E-2</c:v>
                </c:pt>
                <c:pt idx="9">
                  <c:v>2.0826297422042117E-2</c:v>
                </c:pt>
                <c:pt idx="10">
                  <c:v>1.9711952653856279E-2</c:v>
                </c:pt>
                <c:pt idx="11">
                  <c:v>1.8841812928382495E-2</c:v>
                </c:pt>
                <c:pt idx="12">
                  <c:v>1.4745083418771454E-2</c:v>
                </c:pt>
                <c:pt idx="13">
                  <c:v>1.3717357339483538E-2</c:v>
                </c:pt>
                <c:pt idx="14">
                  <c:v>1.5004134266098035E-2</c:v>
                </c:pt>
                <c:pt idx="15">
                  <c:v>1.616835859639365E-2</c:v>
                </c:pt>
                <c:pt idx="16">
                  <c:v>1.4948568045585642E-2</c:v>
                </c:pt>
                <c:pt idx="17">
                  <c:v>1.4555798767929229E-2</c:v>
                </c:pt>
                <c:pt idx="18">
                  <c:v>1.5344301017724771E-2</c:v>
                </c:pt>
                <c:pt idx="19">
                  <c:v>1.5221640359935007E-2</c:v>
                </c:pt>
                <c:pt idx="20">
                  <c:v>1.3859618446360633E-2</c:v>
                </c:pt>
                <c:pt idx="21">
                  <c:v>1.4345316865166824E-2</c:v>
                </c:pt>
                <c:pt idx="22">
                  <c:v>1.4399456347056194E-2</c:v>
                </c:pt>
                <c:pt idx="23">
                  <c:v>1.6446704234659215E-2</c:v>
                </c:pt>
                <c:pt idx="24">
                  <c:v>1.878352560805352E-2</c:v>
                </c:pt>
                <c:pt idx="25">
                  <c:v>1.8449033512839108E-2</c:v>
                </c:pt>
                <c:pt idx="26">
                  <c:v>1.3409365503606274E-2</c:v>
                </c:pt>
                <c:pt idx="27">
                  <c:v>4.7623826510596601E-3</c:v>
                </c:pt>
                <c:pt idx="28">
                  <c:v>5.4137805322638233E-3</c:v>
                </c:pt>
                <c:pt idx="29">
                  <c:v>9.1944396398691008E-3</c:v>
                </c:pt>
                <c:pt idx="30">
                  <c:v>1.0087057668890065E-2</c:v>
                </c:pt>
                <c:pt idx="31">
                  <c:v>1.2414294147028215E-2</c:v>
                </c:pt>
                <c:pt idx="32">
                  <c:v>1.3533998384271051E-2</c:v>
                </c:pt>
                <c:pt idx="33">
                  <c:v>1.1959013200213864E-2</c:v>
                </c:pt>
                <c:pt idx="34">
                  <c:v>1.1216628493314396E-2</c:v>
                </c:pt>
                <c:pt idx="35">
                  <c:v>1.2270880361173742E-2</c:v>
                </c:pt>
                <c:pt idx="36">
                  <c:v>1.410063380726112E-2</c:v>
                </c:pt>
                <c:pt idx="37">
                  <c:v>1.5547588592429884E-2</c:v>
                </c:pt>
              </c:numCache>
            </c:numRef>
          </c:val>
          <c:smooth val="0"/>
          <c:extLst>
            <c:ext xmlns:c16="http://schemas.microsoft.com/office/drawing/2014/chart" uri="{C3380CC4-5D6E-409C-BE32-E72D297353CC}">
              <c16:uniqueId val="{00000000-8846-43D9-8FD8-E8B188F40C15}"/>
            </c:ext>
          </c:extLst>
        </c:ser>
        <c:dLbls>
          <c:showLegendKey val="0"/>
          <c:showVal val="0"/>
          <c:showCatName val="0"/>
          <c:showSerName val="0"/>
          <c:showPercent val="0"/>
          <c:showBubbleSize val="0"/>
        </c:dLbls>
        <c:smooth val="0"/>
        <c:axId val="542720504"/>
        <c:axId val="1"/>
      </c:lineChart>
      <c:dateAx>
        <c:axId val="542720504"/>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majorUnit val="3"/>
        <c:majorTimeUnit val="months"/>
      </c:dateAx>
      <c:valAx>
        <c:axId val="1"/>
        <c:scaling>
          <c:orientation val="minMax"/>
          <c:max val="2.5000000000000005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2720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019051756812E-2"/>
          <c:y val="2.83890877276704E-2"/>
          <c:w val="0.96579420651199199"/>
          <c:h val="0.80067739140262972"/>
        </c:manualLayout>
      </c:layout>
      <c:lineChart>
        <c:grouping val="standard"/>
        <c:varyColors val="0"/>
        <c:ser>
          <c:idx val="0"/>
          <c:order val="0"/>
          <c:tx>
            <c:strRef>
              <c:f>Data!$E$1</c:f>
              <c:strCache>
                <c:ptCount val="1"/>
                <c:pt idx="0">
                  <c:v>Current Sentiment</c:v>
                </c:pt>
              </c:strCache>
            </c:strRef>
          </c:tx>
          <c:spPr>
            <a:ln w="28575" cap="rnd">
              <a:solidFill>
                <a:schemeClr val="accent1">
                  <a:tint val="77000"/>
                </a:schemeClr>
              </a:solidFill>
              <a:round/>
            </a:ln>
            <a:effectLst/>
          </c:spPr>
          <c:marker>
            <c:symbol val="circle"/>
            <c:size val="5"/>
            <c:spPr>
              <a:solidFill>
                <a:schemeClr val="accent1">
                  <a:tint val="77000"/>
                </a:schemeClr>
              </a:solidFill>
              <a:ln w="9525">
                <a:solidFill>
                  <a:schemeClr val="accent1">
                    <a:tint val="77000"/>
                  </a:schemeClr>
                </a:solidFill>
              </a:ln>
              <a:effectLst/>
            </c:spPr>
          </c:marker>
          <c:cat>
            <c:numRef>
              <c:f>Data!$D$123:$D$136</c:f>
              <c:numCache>
                <c:formatCode>mmm\ yyyy</c:formatCode>
                <c:ptCount val="14"/>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numCache>
            </c:numRef>
          </c:cat>
          <c:val>
            <c:numRef>
              <c:f>Data!$E$123:$E$136</c:f>
              <c:numCache>
                <c:formatCode>0</c:formatCode>
                <c:ptCount val="14"/>
                <c:pt idx="0">
                  <c:v>113.8</c:v>
                </c:pt>
                <c:pt idx="1">
                  <c:v>103.7</c:v>
                </c:pt>
                <c:pt idx="2">
                  <c:v>74.3</c:v>
                </c:pt>
                <c:pt idx="3">
                  <c:v>82.3</c:v>
                </c:pt>
                <c:pt idx="4">
                  <c:v>87.1</c:v>
                </c:pt>
                <c:pt idx="5">
                  <c:v>82.8</c:v>
                </c:pt>
                <c:pt idx="6">
                  <c:v>82.9</c:v>
                </c:pt>
                <c:pt idx="7">
                  <c:v>87.8</c:v>
                </c:pt>
                <c:pt idx="8">
                  <c:v>85.9</c:v>
                </c:pt>
                <c:pt idx="9">
                  <c:v>87</c:v>
                </c:pt>
                <c:pt idx="10">
                  <c:v>90</c:v>
                </c:pt>
                <c:pt idx="11">
                  <c:v>86.7</c:v>
                </c:pt>
                <c:pt idx="12">
                  <c:v>86.2</c:v>
                </c:pt>
                <c:pt idx="13">
                  <c:v>93</c:v>
                </c:pt>
              </c:numCache>
            </c:numRef>
          </c:val>
          <c:smooth val="0"/>
          <c:extLst>
            <c:ext xmlns:c16="http://schemas.microsoft.com/office/drawing/2014/chart" uri="{C3380CC4-5D6E-409C-BE32-E72D297353CC}">
              <c16:uniqueId val="{00000000-7555-48AF-8195-14E4534FC1E9}"/>
            </c:ext>
          </c:extLst>
        </c:ser>
        <c:ser>
          <c:idx val="1"/>
          <c:order val="1"/>
          <c:tx>
            <c:strRef>
              <c:f>Data!$F$1</c:f>
              <c:strCache>
                <c:ptCount val="1"/>
                <c:pt idx="0">
                  <c:v>Future Expectations</c:v>
                </c:pt>
              </c:strCache>
            </c:strRef>
          </c:tx>
          <c:spPr>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cat>
            <c:numRef>
              <c:f>Data!$D$123:$D$136</c:f>
              <c:numCache>
                <c:formatCode>mmm\ yyyy</c:formatCode>
                <c:ptCount val="14"/>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numCache>
            </c:numRef>
          </c:cat>
          <c:val>
            <c:numRef>
              <c:f>Data!$F$123:$F$136</c:f>
              <c:numCache>
                <c:formatCode>0</c:formatCode>
                <c:ptCount val="14"/>
                <c:pt idx="0">
                  <c:v>92.6</c:v>
                </c:pt>
                <c:pt idx="1">
                  <c:v>79.7</c:v>
                </c:pt>
                <c:pt idx="2">
                  <c:v>70.099999999999994</c:v>
                </c:pt>
                <c:pt idx="3">
                  <c:v>65.900000000000006</c:v>
                </c:pt>
                <c:pt idx="4">
                  <c:v>72.3</c:v>
                </c:pt>
                <c:pt idx="5">
                  <c:v>65.900000000000006</c:v>
                </c:pt>
                <c:pt idx="6">
                  <c:v>68.5</c:v>
                </c:pt>
                <c:pt idx="7">
                  <c:v>75.599999999999994</c:v>
                </c:pt>
                <c:pt idx="8">
                  <c:v>79.2</c:v>
                </c:pt>
                <c:pt idx="9">
                  <c:v>70.5</c:v>
                </c:pt>
                <c:pt idx="10">
                  <c:v>74.599999999999994</c:v>
                </c:pt>
                <c:pt idx="11">
                  <c:v>74</c:v>
                </c:pt>
                <c:pt idx="12">
                  <c:v>70.7</c:v>
                </c:pt>
                <c:pt idx="13">
                  <c:v>79.7</c:v>
                </c:pt>
              </c:numCache>
            </c:numRef>
          </c:val>
          <c:smooth val="0"/>
          <c:extLst>
            <c:ext xmlns:c16="http://schemas.microsoft.com/office/drawing/2014/chart" uri="{C3380CC4-5D6E-409C-BE32-E72D297353CC}">
              <c16:uniqueId val="{00000001-7555-48AF-8195-14E4534FC1E9}"/>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403865640"/>
        <c:axId val="1"/>
      </c:lineChart>
      <c:dateAx>
        <c:axId val="403865640"/>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120"/>
          <c:min val="6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3865640"/>
        <c:crosses val="autoZero"/>
        <c:crossBetween val="between"/>
      </c:valAx>
      <c:spPr>
        <a:noFill/>
        <a:ln>
          <a:noFill/>
        </a:ln>
        <a:effectLst/>
      </c:spPr>
    </c:plotArea>
    <c:legend>
      <c:legendPos val="r"/>
      <c:layout>
        <c:manualLayout>
          <c:xMode val="edge"/>
          <c:yMode val="edge"/>
          <c:x val="0.69964416827790099"/>
          <c:y val="0.24368867825374932"/>
          <c:w val="0.12388541666666666"/>
          <c:h val="0.132126300442837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Sheet1!$B$4</c:f>
              <c:strCache>
                <c:ptCount val="1"/>
                <c:pt idx="0">
                  <c:v>Unemployment Insurance Claims</c:v>
                </c:pt>
              </c:strCache>
            </c:strRef>
          </c:tx>
          <c:invertIfNegative val="0"/>
          <c:dPt>
            <c:idx val="0"/>
            <c:invertIfNegative val="0"/>
            <c:bubble3D val="0"/>
            <c:spPr>
              <a:solidFill>
                <a:schemeClr val="accent1">
                  <a:alpha val="70000"/>
                </a:schemeClr>
              </a:solidFill>
              <a:ln>
                <a:noFill/>
              </a:ln>
              <a:effectLst/>
            </c:spPr>
            <c:extLst>
              <c:ext xmlns:c16="http://schemas.microsoft.com/office/drawing/2014/chart" uri="{C3380CC4-5D6E-409C-BE32-E72D297353CC}">
                <c16:uniqueId val="{00000001-E0FB-4DE2-973C-54E467BDF85B}"/>
              </c:ext>
            </c:extLst>
          </c:dPt>
          <c:dPt>
            <c:idx val="1"/>
            <c:invertIfNegative val="0"/>
            <c:bubble3D val="0"/>
            <c:spPr>
              <a:solidFill>
                <a:schemeClr val="accent3">
                  <a:alpha val="70000"/>
                </a:schemeClr>
              </a:solidFill>
              <a:ln>
                <a:noFill/>
              </a:ln>
              <a:effectLst/>
            </c:spPr>
            <c:extLst>
              <c:ext xmlns:c16="http://schemas.microsoft.com/office/drawing/2014/chart" uri="{C3380CC4-5D6E-409C-BE32-E72D297353CC}">
                <c16:uniqueId val="{00000003-E0FB-4DE2-973C-54E467BDF85B}"/>
              </c:ext>
            </c:extLst>
          </c:dPt>
          <c:dPt>
            <c:idx val="2"/>
            <c:invertIfNegative val="0"/>
            <c:bubble3D val="0"/>
            <c:spPr>
              <a:solidFill>
                <a:schemeClr val="accent5">
                  <a:alpha val="70000"/>
                </a:schemeClr>
              </a:solidFill>
              <a:ln>
                <a:noFill/>
              </a:ln>
              <a:effectLst/>
            </c:spPr>
            <c:extLst>
              <c:ext xmlns:c16="http://schemas.microsoft.com/office/drawing/2014/chart" uri="{C3380CC4-5D6E-409C-BE32-E72D297353CC}">
                <c16:uniqueId val="{00000005-E0FB-4DE2-973C-54E467BDF85B}"/>
              </c:ext>
            </c:extLst>
          </c:dPt>
          <c:dPt>
            <c:idx val="3"/>
            <c:invertIfNegative val="0"/>
            <c:bubble3D val="0"/>
            <c:spPr>
              <a:solidFill>
                <a:schemeClr val="accent1">
                  <a:lumMod val="60000"/>
                  <a:alpha val="70000"/>
                </a:schemeClr>
              </a:solidFill>
              <a:ln>
                <a:noFill/>
              </a:ln>
              <a:effectLst/>
            </c:spPr>
            <c:extLst>
              <c:ext xmlns:c16="http://schemas.microsoft.com/office/drawing/2014/chart" uri="{C3380CC4-5D6E-409C-BE32-E72D297353CC}">
                <c16:uniqueId val="{00000007-E0FB-4DE2-973C-54E467BDF85B}"/>
              </c:ext>
            </c:extLst>
          </c:dPt>
          <c:dPt>
            <c:idx val="4"/>
            <c:invertIfNegative val="0"/>
            <c:bubble3D val="0"/>
            <c:spPr>
              <a:solidFill>
                <a:schemeClr val="accent3">
                  <a:lumMod val="60000"/>
                  <a:alpha val="70000"/>
                </a:schemeClr>
              </a:solidFill>
              <a:ln>
                <a:noFill/>
              </a:ln>
              <a:effectLst/>
            </c:spPr>
            <c:extLst>
              <c:ext xmlns:c16="http://schemas.microsoft.com/office/drawing/2014/chart" uri="{C3380CC4-5D6E-409C-BE32-E72D297353CC}">
                <c16:uniqueId val="{00000009-E0FB-4DE2-973C-54E467BDF85B}"/>
              </c:ext>
            </c:extLst>
          </c:dPt>
          <c:dPt>
            <c:idx val="5"/>
            <c:invertIfNegative val="0"/>
            <c:bubble3D val="0"/>
            <c:spPr>
              <a:solidFill>
                <a:schemeClr val="accent5">
                  <a:lumMod val="60000"/>
                  <a:alpha val="70000"/>
                </a:schemeClr>
              </a:solidFill>
              <a:ln>
                <a:noFill/>
              </a:ln>
              <a:effectLst/>
            </c:spPr>
            <c:extLst>
              <c:ext xmlns:c16="http://schemas.microsoft.com/office/drawing/2014/chart" uri="{C3380CC4-5D6E-409C-BE32-E72D297353CC}">
                <c16:uniqueId val="{0000000B-E0FB-4DE2-973C-54E467BDF85B}"/>
              </c:ext>
            </c:extLst>
          </c:dPt>
          <c:dPt>
            <c:idx val="6"/>
            <c:invertIfNegative val="0"/>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0D-E0FB-4DE2-973C-54E467BDF85B}"/>
              </c:ext>
            </c:extLst>
          </c:dPt>
          <c:dPt>
            <c:idx val="7"/>
            <c:invertIfNegative val="0"/>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0F-E0FB-4DE2-973C-54E467BDF85B}"/>
              </c:ext>
            </c:extLst>
          </c:dPt>
          <c:dPt>
            <c:idx val="8"/>
            <c:invertIfNegative val="0"/>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11-E0FB-4DE2-973C-54E467BDF85B}"/>
              </c:ext>
            </c:extLst>
          </c:dPt>
          <c:dPt>
            <c:idx val="9"/>
            <c:invertIfNegative val="0"/>
            <c:bubble3D val="0"/>
            <c:spPr>
              <a:solidFill>
                <a:schemeClr val="accent1">
                  <a:lumMod val="80000"/>
                  <a:alpha val="70000"/>
                </a:schemeClr>
              </a:solidFill>
              <a:ln>
                <a:noFill/>
              </a:ln>
              <a:effectLst/>
            </c:spPr>
            <c:extLst>
              <c:ext xmlns:c16="http://schemas.microsoft.com/office/drawing/2014/chart" uri="{C3380CC4-5D6E-409C-BE32-E72D297353CC}">
                <c16:uniqueId val="{00000013-E0FB-4DE2-973C-54E467BDF85B}"/>
              </c:ext>
            </c:extLst>
          </c:dPt>
          <c:dPt>
            <c:idx val="10"/>
            <c:invertIfNegative val="0"/>
            <c:bubble3D val="0"/>
            <c:spPr>
              <a:solidFill>
                <a:schemeClr val="accent3">
                  <a:lumMod val="80000"/>
                  <a:alpha val="70000"/>
                </a:schemeClr>
              </a:solidFill>
              <a:ln>
                <a:noFill/>
              </a:ln>
              <a:effectLst/>
            </c:spPr>
            <c:extLst>
              <c:ext xmlns:c16="http://schemas.microsoft.com/office/drawing/2014/chart" uri="{C3380CC4-5D6E-409C-BE32-E72D297353CC}">
                <c16:uniqueId val="{00000015-E1E3-43C8-B000-7DAEA54F44E3}"/>
              </c:ext>
            </c:extLst>
          </c:dPt>
          <c:dPt>
            <c:idx val="11"/>
            <c:invertIfNegative val="0"/>
            <c:bubble3D val="0"/>
            <c:spPr>
              <a:solidFill>
                <a:schemeClr val="accent5">
                  <a:lumMod val="80000"/>
                  <a:alpha val="70000"/>
                </a:schemeClr>
              </a:solidFill>
              <a:ln>
                <a:noFill/>
              </a:ln>
              <a:effectLst/>
            </c:spPr>
            <c:extLst>
              <c:ext xmlns:c16="http://schemas.microsoft.com/office/drawing/2014/chart" uri="{C3380CC4-5D6E-409C-BE32-E72D297353CC}">
                <c16:uniqueId val="{00000017-E1E3-43C8-B000-7DAEA54F44E3}"/>
              </c:ext>
            </c:extLst>
          </c:dPt>
          <c:dPt>
            <c:idx val="12"/>
            <c:invertIfNegative val="0"/>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19-E1E3-43C8-B000-7DAEA54F44E3}"/>
              </c:ext>
            </c:extLst>
          </c:dPt>
          <c:dPt>
            <c:idx val="13"/>
            <c:invertIfNegative val="0"/>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1B-E1E3-43C8-B000-7DAEA54F44E3}"/>
              </c:ext>
            </c:extLst>
          </c:dPt>
          <c:dPt>
            <c:idx val="14"/>
            <c:invertIfNegative val="0"/>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1D-E1E3-43C8-B000-7DAEA54F44E3}"/>
              </c:ext>
            </c:extLst>
          </c:dPt>
          <c:dPt>
            <c:idx val="15"/>
            <c:invertIfNegative val="0"/>
            <c:bubble3D val="0"/>
            <c:spPr>
              <a:solidFill>
                <a:schemeClr val="accent1">
                  <a:lumMod val="50000"/>
                  <a:alpha val="70000"/>
                </a:schemeClr>
              </a:solidFill>
              <a:ln>
                <a:noFill/>
              </a:ln>
              <a:effectLst/>
            </c:spPr>
            <c:extLst>
              <c:ext xmlns:c16="http://schemas.microsoft.com/office/drawing/2014/chart" uri="{C3380CC4-5D6E-409C-BE32-E72D297353CC}">
                <c16:uniqueId val="{0000001F-E1E3-43C8-B000-7DAEA54F44E3}"/>
              </c:ext>
            </c:extLst>
          </c:dPt>
          <c:dPt>
            <c:idx val="16"/>
            <c:invertIfNegative val="0"/>
            <c:bubble3D val="0"/>
            <c:spPr>
              <a:solidFill>
                <a:schemeClr val="accent3">
                  <a:lumMod val="50000"/>
                  <a:alpha val="70000"/>
                </a:schemeClr>
              </a:solidFill>
              <a:ln>
                <a:noFill/>
              </a:ln>
              <a:effectLst/>
            </c:spPr>
            <c:extLst>
              <c:ext xmlns:c16="http://schemas.microsoft.com/office/drawing/2014/chart" uri="{C3380CC4-5D6E-409C-BE32-E72D297353CC}">
                <c16:uniqueId val="{00000021-E1E3-43C8-B000-7DAEA54F44E3}"/>
              </c:ext>
            </c:extLst>
          </c:dPt>
          <c:dPt>
            <c:idx val="17"/>
            <c:invertIfNegative val="0"/>
            <c:bubble3D val="0"/>
            <c:spPr>
              <a:solidFill>
                <a:schemeClr val="accent5">
                  <a:lumMod val="50000"/>
                  <a:alpha val="70000"/>
                </a:schemeClr>
              </a:solidFill>
              <a:ln>
                <a:noFill/>
              </a:ln>
              <a:effectLst/>
            </c:spPr>
            <c:extLst>
              <c:ext xmlns:c16="http://schemas.microsoft.com/office/drawing/2014/chart" uri="{C3380CC4-5D6E-409C-BE32-E72D297353CC}">
                <c16:uniqueId val="{00000023-E1E3-43C8-B000-7DAEA54F44E3}"/>
              </c:ext>
            </c:extLst>
          </c:dPt>
          <c:dPt>
            <c:idx val="18"/>
            <c:invertIfNegative val="0"/>
            <c:bubble3D val="0"/>
            <c:spPr>
              <a:solidFill>
                <a:schemeClr val="accent1">
                  <a:lumMod val="70000"/>
                  <a:lumOff val="30000"/>
                  <a:alpha val="70000"/>
                </a:schemeClr>
              </a:solidFill>
              <a:ln>
                <a:noFill/>
              </a:ln>
              <a:effectLst/>
            </c:spPr>
            <c:extLst>
              <c:ext xmlns:c16="http://schemas.microsoft.com/office/drawing/2014/chart" uri="{C3380CC4-5D6E-409C-BE32-E72D297353CC}">
                <c16:uniqueId val="{00000025-E1E3-43C8-B000-7DAEA54F44E3}"/>
              </c:ext>
            </c:extLst>
          </c:dPt>
          <c:dPt>
            <c:idx val="19"/>
            <c:invertIfNegative val="0"/>
            <c:bubble3D val="0"/>
            <c:spPr>
              <a:solidFill>
                <a:schemeClr val="accent3">
                  <a:lumMod val="70000"/>
                  <a:lumOff val="30000"/>
                  <a:alpha val="70000"/>
                </a:schemeClr>
              </a:solidFill>
              <a:ln>
                <a:noFill/>
              </a:ln>
              <a:effectLst/>
            </c:spPr>
            <c:extLst>
              <c:ext xmlns:c16="http://schemas.microsoft.com/office/drawing/2014/chart" uri="{C3380CC4-5D6E-409C-BE32-E72D297353CC}">
                <c16:uniqueId val="{00000027-E1E3-43C8-B000-7DAEA54F44E3}"/>
              </c:ext>
            </c:extLst>
          </c:dPt>
          <c:dPt>
            <c:idx val="20"/>
            <c:invertIfNegative val="0"/>
            <c:bubble3D val="0"/>
            <c:spPr>
              <a:solidFill>
                <a:schemeClr val="accent5">
                  <a:lumMod val="70000"/>
                  <a:lumOff val="30000"/>
                  <a:alpha val="70000"/>
                </a:schemeClr>
              </a:solidFill>
              <a:ln>
                <a:noFill/>
              </a:ln>
              <a:effectLst/>
            </c:spPr>
            <c:extLst>
              <c:ext xmlns:c16="http://schemas.microsoft.com/office/drawing/2014/chart" uri="{C3380CC4-5D6E-409C-BE32-E72D297353CC}">
                <c16:uniqueId val="{00000029-E1E3-43C8-B000-7DAEA54F44E3}"/>
              </c:ext>
            </c:extLst>
          </c:dPt>
          <c:dPt>
            <c:idx val="21"/>
            <c:invertIfNegative val="0"/>
            <c:bubble3D val="0"/>
            <c:spPr>
              <a:solidFill>
                <a:schemeClr val="accent1">
                  <a:lumMod val="70000"/>
                  <a:alpha val="70000"/>
                </a:schemeClr>
              </a:solidFill>
              <a:ln>
                <a:noFill/>
              </a:ln>
              <a:effectLst/>
            </c:spPr>
            <c:extLst>
              <c:ext xmlns:c16="http://schemas.microsoft.com/office/drawing/2014/chart" uri="{C3380CC4-5D6E-409C-BE32-E72D297353CC}">
                <c16:uniqueId val="{0000002B-E1E3-43C8-B000-7DAEA54F44E3}"/>
              </c:ext>
            </c:extLst>
          </c:dPt>
          <c:dPt>
            <c:idx val="22"/>
            <c:invertIfNegative val="0"/>
            <c:bubble3D val="0"/>
            <c:spPr>
              <a:solidFill>
                <a:schemeClr val="accent3">
                  <a:lumMod val="70000"/>
                  <a:alpha val="70000"/>
                </a:schemeClr>
              </a:solidFill>
              <a:ln>
                <a:noFill/>
              </a:ln>
              <a:effectLst/>
            </c:spPr>
            <c:extLst>
              <c:ext xmlns:c16="http://schemas.microsoft.com/office/drawing/2014/chart" uri="{C3380CC4-5D6E-409C-BE32-E72D297353CC}">
                <c16:uniqueId val="{0000002D-E1E3-43C8-B000-7DAEA54F44E3}"/>
              </c:ext>
            </c:extLst>
          </c:dPt>
          <c:dPt>
            <c:idx val="23"/>
            <c:invertIfNegative val="0"/>
            <c:bubble3D val="0"/>
            <c:spPr>
              <a:solidFill>
                <a:schemeClr val="accent5">
                  <a:lumMod val="70000"/>
                  <a:alpha val="70000"/>
                </a:schemeClr>
              </a:solidFill>
              <a:ln>
                <a:noFill/>
              </a:ln>
              <a:effectLst/>
            </c:spPr>
            <c:extLst>
              <c:ext xmlns:c16="http://schemas.microsoft.com/office/drawing/2014/chart" uri="{C3380CC4-5D6E-409C-BE32-E72D297353CC}">
                <c16:uniqueId val="{0000002F-E1E3-43C8-B000-7DAEA54F44E3}"/>
              </c:ext>
            </c:extLst>
          </c:dPt>
          <c:dPt>
            <c:idx val="24"/>
            <c:invertIfNegative val="0"/>
            <c:bubble3D val="0"/>
            <c:spPr>
              <a:solidFill>
                <a:schemeClr val="accent1">
                  <a:lumMod val="50000"/>
                  <a:lumOff val="50000"/>
                  <a:alpha val="70000"/>
                </a:schemeClr>
              </a:solidFill>
              <a:ln>
                <a:noFill/>
              </a:ln>
              <a:effectLst/>
            </c:spPr>
            <c:extLst>
              <c:ext xmlns:c16="http://schemas.microsoft.com/office/drawing/2014/chart" uri="{C3380CC4-5D6E-409C-BE32-E72D297353CC}">
                <c16:uniqueId val="{00000031-E1E3-43C8-B000-7DAEA54F44E3}"/>
              </c:ext>
            </c:extLst>
          </c:dPt>
          <c:dPt>
            <c:idx val="25"/>
            <c:invertIfNegative val="0"/>
            <c:bubble3D val="0"/>
            <c:spPr>
              <a:solidFill>
                <a:schemeClr val="accent3">
                  <a:lumMod val="50000"/>
                  <a:lumOff val="50000"/>
                  <a:alpha val="70000"/>
                </a:schemeClr>
              </a:solidFill>
              <a:ln>
                <a:noFill/>
              </a:ln>
              <a:effectLst/>
            </c:spPr>
            <c:extLst>
              <c:ext xmlns:c16="http://schemas.microsoft.com/office/drawing/2014/chart" uri="{C3380CC4-5D6E-409C-BE32-E72D297353CC}">
                <c16:uniqueId val="{00000033-E1E3-43C8-B000-7DAEA54F44E3}"/>
              </c:ext>
            </c:extLst>
          </c:dPt>
          <c:dPt>
            <c:idx val="26"/>
            <c:invertIfNegative val="0"/>
            <c:bubble3D val="0"/>
            <c:spPr>
              <a:solidFill>
                <a:schemeClr val="accent5">
                  <a:lumMod val="50000"/>
                  <a:lumOff val="50000"/>
                  <a:alpha val="70000"/>
                </a:schemeClr>
              </a:solidFill>
              <a:ln>
                <a:noFill/>
              </a:ln>
              <a:effectLst/>
            </c:spPr>
            <c:extLst>
              <c:ext xmlns:c16="http://schemas.microsoft.com/office/drawing/2014/chart" uri="{C3380CC4-5D6E-409C-BE32-E72D297353CC}">
                <c16:uniqueId val="{00000035-E1E3-43C8-B000-7DAEA54F44E3}"/>
              </c:ext>
            </c:extLst>
          </c:dPt>
          <c:dPt>
            <c:idx val="27"/>
            <c:invertIfNegative val="0"/>
            <c:bubble3D val="0"/>
            <c:spPr>
              <a:solidFill>
                <a:schemeClr val="accent1">
                  <a:alpha val="70000"/>
                </a:schemeClr>
              </a:solidFill>
              <a:ln>
                <a:noFill/>
              </a:ln>
              <a:effectLst/>
            </c:spPr>
            <c:extLst>
              <c:ext xmlns:c16="http://schemas.microsoft.com/office/drawing/2014/chart" uri="{C3380CC4-5D6E-409C-BE32-E72D297353CC}">
                <c16:uniqueId val="{00000037-E1E3-43C8-B000-7DAEA54F44E3}"/>
              </c:ext>
            </c:extLst>
          </c:dPt>
          <c:dPt>
            <c:idx val="28"/>
            <c:invertIfNegative val="0"/>
            <c:bubble3D val="0"/>
            <c:spPr>
              <a:solidFill>
                <a:schemeClr val="accent3">
                  <a:alpha val="70000"/>
                </a:schemeClr>
              </a:solidFill>
              <a:ln>
                <a:noFill/>
              </a:ln>
              <a:effectLst/>
            </c:spPr>
            <c:extLst>
              <c:ext xmlns:c16="http://schemas.microsoft.com/office/drawing/2014/chart" uri="{C3380CC4-5D6E-409C-BE32-E72D297353CC}">
                <c16:uniqueId val="{00000039-E1E3-43C8-B000-7DAEA54F44E3}"/>
              </c:ext>
            </c:extLst>
          </c:dPt>
          <c:dPt>
            <c:idx val="29"/>
            <c:invertIfNegative val="0"/>
            <c:bubble3D val="0"/>
            <c:spPr>
              <a:solidFill>
                <a:schemeClr val="accent5">
                  <a:alpha val="70000"/>
                </a:schemeClr>
              </a:solidFill>
              <a:ln>
                <a:noFill/>
              </a:ln>
              <a:effectLst/>
            </c:spPr>
            <c:extLst>
              <c:ext xmlns:c16="http://schemas.microsoft.com/office/drawing/2014/chart" uri="{C3380CC4-5D6E-409C-BE32-E72D297353CC}">
                <c16:uniqueId val="{0000003B-E1E3-43C8-B000-7DAEA54F44E3}"/>
              </c:ext>
            </c:extLst>
          </c:dPt>
          <c:dPt>
            <c:idx val="30"/>
            <c:invertIfNegative val="0"/>
            <c:bubble3D val="0"/>
            <c:spPr>
              <a:solidFill>
                <a:schemeClr val="accent1">
                  <a:lumMod val="60000"/>
                  <a:alpha val="70000"/>
                </a:schemeClr>
              </a:solidFill>
              <a:ln>
                <a:noFill/>
              </a:ln>
              <a:effectLst/>
            </c:spPr>
            <c:extLst>
              <c:ext xmlns:c16="http://schemas.microsoft.com/office/drawing/2014/chart" uri="{C3380CC4-5D6E-409C-BE32-E72D297353CC}">
                <c16:uniqueId val="{0000003D-E1E3-43C8-B000-7DAEA54F44E3}"/>
              </c:ext>
            </c:extLst>
          </c:dPt>
          <c:dPt>
            <c:idx val="31"/>
            <c:invertIfNegative val="0"/>
            <c:bubble3D val="0"/>
            <c:spPr>
              <a:solidFill>
                <a:schemeClr val="accent3">
                  <a:lumMod val="60000"/>
                  <a:alpha val="70000"/>
                </a:schemeClr>
              </a:solidFill>
              <a:ln>
                <a:noFill/>
              </a:ln>
              <a:effectLst/>
            </c:spPr>
            <c:extLst>
              <c:ext xmlns:c16="http://schemas.microsoft.com/office/drawing/2014/chart" uri="{C3380CC4-5D6E-409C-BE32-E72D297353CC}">
                <c16:uniqueId val="{0000003F-E1E3-43C8-B000-7DAEA54F44E3}"/>
              </c:ext>
            </c:extLst>
          </c:dPt>
          <c:dPt>
            <c:idx val="32"/>
            <c:invertIfNegative val="0"/>
            <c:bubble3D val="0"/>
            <c:spPr>
              <a:solidFill>
                <a:schemeClr val="accent5">
                  <a:lumMod val="60000"/>
                  <a:alpha val="70000"/>
                </a:schemeClr>
              </a:solidFill>
              <a:ln>
                <a:noFill/>
              </a:ln>
              <a:effectLst/>
            </c:spPr>
            <c:extLst>
              <c:ext xmlns:c16="http://schemas.microsoft.com/office/drawing/2014/chart" uri="{C3380CC4-5D6E-409C-BE32-E72D297353CC}">
                <c16:uniqueId val="{00000041-E1E3-43C8-B000-7DAEA54F44E3}"/>
              </c:ext>
            </c:extLst>
          </c:dPt>
          <c:dPt>
            <c:idx val="33"/>
            <c:invertIfNegative val="0"/>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43-E1E3-43C8-B000-7DAEA54F44E3}"/>
              </c:ext>
            </c:extLst>
          </c:dPt>
          <c:dPt>
            <c:idx val="34"/>
            <c:invertIfNegative val="0"/>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45-E1E3-43C8-B000-7DAEA54F44E3}"/>
              </c:ext>
            </c:extLst>
          </c:dPt>
          <c:dPt>
            <c:idx val="35"/>
            <c:invertIfNegative val="0"/>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47-E1E3-43C8-B000-7DAEA54F44E3}"/>
              </c:ext>
            </c:extLst>
          </c:dPt>
          <c:dPt>
            <c:idx val="36"/>
            <c:invertIfNegative val="0"/>
            <c:bubble3D val="0"/>
            <c:spPr>
              <a:solidFill>
                <a:schemeClr val="accent1">
                  <a:lumMod val="80000"/>
                  <a:alpha val="70000"/>
                </a:schemeClr>
              </a:solidFill>
              <a:ln>
                <a:noFill/>
              </a:ln>
              <a:effectLst/>
            </c:spPr>
            <c:extLst>
              <c:ext xmlns:c16="http://schemas.microsoft.com/office/drawing/2014/chart" uri="{C3380CC4-5D6E-409C-BE32-E72D297353CC}">
                <c16:uniqueId val="{00000049-E1E3-43C8-B000-7DAEA54F44E3}"/>
              </c:ext>
            </c:extLst>
          </c:dPt>
          <c:dPt>
            <c:idx val="37"/>
            <c:invertIfNegative val="0"/>
            <c:bubble3D val="0"/>
            <c:spPr>
              <a:solidFill>
                <a:schemeClr val="accent3">
                  <a:lumMod val="80000"/>
                  <a:alpha val="70000"/>
                </a:schemeClr>
              </a:solidFill>
              <a:ln>
                <a:noFill/>
              </a:ln>
              <a:effectLst/>
            </c:spPr>
            <c:extLst>
              <c:ext xmlns:c16="http://schemas.microsoft.com/office/drawing/2014/chart" uri="{C3380CC4-5D6E-409C-BE32-E72D297353CC}">
                <c16:uniqueId val="{0000004B-E1E3-43C8-B000-7DAEA54F44E3}"/>
              </c:ext>
            </c:extLst>
          </c:dPt>
          <c:dPt>
            <c:idx val="38"/>
            <c:invertIfNegative val="0"/>
            <c:bubble3D val="0"/>
            <c:spPr>
              <a:solidFill>
                <a:schemeClr val="accent5">
                  <a:lumMod val="80000"/>
                  <a:alpha val="70000"/>
                </a:schemeClr>
              </a:solidFill>
              <a:ln>
                <a:noFill/>
              </a:ln>
              <a:effectLst/>
            </c:spPr>
            <c:extLst>
              <c:ext xmlns:c16="http://schemas.microsoft.com/office/drawing/2014/chart" uri="{C3380CC4-5D6E-409C-BE32-E72D297353CC}">
                <c16:uniqueId val="{0000004D-E1E3-43C8-B000-7DAEA54F44E3}"/>
              </c:ext>
            </c:extLst>
          </c:dPt>
          <c:dPt>
            <c:idx val="39"/>
            <c:invertIfNegative val="0"/>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4F-E1E3-43C8-B000-7DAEA54F44E3}"/>
              </c:ext>
            </c:extLst>
          </c:dPt>
          <c:dPt>
            <c:idx val="40"/>
            <c:invertIfNegative val="0"/>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51-E1E3-43C8-B000-7DAEA54F44E3}"/>
              </c:ext>
            </c:extLst>
          </c:dPt>
          <c:dPt>
            <c:idx val="41"/>
            <c:invertIfNegative val="0"/>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53-E1E3-43C8-B000-7DAEA54F44E3}"/>
              </c:ext>
            </c:extLst>
          </c:dPt>
          <c:dPt>
            <c:idx val="42"/>
            <c:invertIfNegative val="0"/>
            <c:bubble3D val="0"/>
            <c:spPr>
              <a:solidFill>
                <a:schemeClr val="accent1">
                  <a:lumMod val="50000"/>
                  <a:alpha val="70000"/>
                </a:schemeClr>
              </a:solidFill>
              <a:ln>
                <a:noFill/>
              </a:ln>
              <a:effectLst/>
            </c:spPr>
            <c:extLst>
              <c:ext xmlns:c16="http://schemas.microsoft.com/office/drawing/2014/chart" uri="{C3380CC4-5D6E-409C-BE32-E72D297353CC}">
                <c16:uniqueId val="{00000055-E1E3-43C8-B000-7DAEA54F44E3}"/>
              </c:ext>
            </c:extLst>
          </c:dPt>
          <c:dPt>
            <c:idx val="43"/>
            <c:invertIfNegative val="0"/>
            <c:bubble3D val="0"/>
            <c:spPr>
              <a:solidFill>
                <a:schemeClr val="accent3">
                  <a:lumMod val="50000"/>
                  <a:alpha val="70000"/>
                </a:schemeClr>
              </a:solidFill>
              <a:ln>
                <a:noFill/>
              </a:ln>
              <a:effectLst/>
            </c:spPr>
            <c:extLst>
              <c:ext xmlns:c16="http://schemas.microsoft.com/office/drawing/2014/chart" uri="{C3380CC4-5D6E-409C-BE32-E72D297353CC}">
                <c16:uniqueId val="{00000057-E1E3-43C8-B000-7DAEA54F44E3}"/>
              </c:ext>
            </c:extLst>
          </c:dPt>
          <c:dPt>
            <c:idx val="44"/>
            <c:invertIfNegative val="0"/>
            <c:bubble3D val="0"/>
            <c:spPr>
              <a:solidFill>
                <a:schemeClr val="accent5">
                  <a:lumMod val="50000"/>
                  <a:alpha val="70000"/>
                </a:schemeClr>
              </a:solidFill>
              <a:ln>
                <a:noFill/>
              </a:ln>
              <a:effectLst/>
            </c:spPr>
            <c:extLst>
              <c:ext xmlns:c16="http://schemas.microsoft.com/office/drawing/2014/chart" uri="{C3380CC4-5D6E-409C-BE32-E72D297353CC}">
                <c16:uniqueId val="{00000059-E1E3-43C8-B000-7DAEA54F44E3}"/>
              </c:ext>
            </c:extLst>
          </c:dPt>
          <c:dPt>
            <c:idx val="45"/>
            <c:invertIfNegative val="0"/>
            <c:bubble3D val="0"/>
            <c:spPr>
              <a:solidFill>
                <a:schemeClr val="accent1">
                  <a:lumMod val="70000"/>
                  <a:lumOff val="30000"/>
                  <a:alpha val="70000"/>
                </a:schemeClr>
              </a:solidFill>
              <a:ln>
                <a:noFill/>
              </a:ln>
              <a:effectLst/>
            </c:spPr>
            <c:extLst>
              <c:ext xmlns:c16="http://schemas.microsoft.com/office/drawing/2014/chart" uri="{C3380CC4-5D6E-409C-BE32-E72D297353CC}">
                <c16:uniqueId val="{0000005B-E1E3-43C8-B000-7DAEA54F44E3}"/>
              </c:ext>
            </c:extLst>
          </c:dPt>
          <c:dPt>
            <c:idx val="46"/>
            <c:invertIfNegative val="0"/>
            <c:bubble3D val="0"/>
            <c:spPr>
              <a:solidFill>
                <a:schemeClr val="accent3">
                  <a:lumMod val="70000"/>
                  <a:lumOff val="30000"/>
                  <a:alpha val="70000"/>
                </a:schemeClr>
              </a:solidFill>
              <a:ln>
                <a:noFill/>
              </a:ln>
              <a:effectLst/>
            </c:spPr>
            <c:extLst>
              <c:ext xmlns:c16="http://schemas.microsoft.com/office/drawing/2014/chart" uri="{C3380CC4-5D6E-409C-BE32-E72D297353CC}">
                <c16:uniqueId val="{0000005D-E1E3-43C8-B000-7DAEA54F44E3}"/>
              </c:ext>
            </c:extLst>
          </c:dPt>
          <c:dPt>
            <c:idx val="47"/>
            <c:invertIfNegative val="0"/>
            <c:bubble3D val="0"/>
            <c:spPr>
              <a:solidFill>
                <a:schemeClr val="accent5">
                  <a:lumMod val="70000"/>
                  <a:lumOff val="30000"/>
                  <a:alpha val="70000"/>
                </a:schemeClr>
              </a:solidFill>
              <a:ln>
                <a:noFill/>
              </a:ln>
              <a:effectLst/>
            </c:spPr>
            <c:extLst>
              <c:ext xmlns:c16="http://schemas.microsoft.com/office/drawing/2014/chart" uri="{C3380CC4-5D6E-409C-BE32-E72D297353CC}">
                <c16:uniqueId val="{0000005F-E1E3-43C8-B000-7DAEA54F44E3}"/>
              </c:ext>
            </c:extLst>
          </c:dPt>
          <c:dPt>
            <c:idx val="48"/>
            <c:invertIfNegative val="0"/>
            <c:bubble3D val="0"/>
            <c:spPr>
              <a:solidFill>
                <a:schemeClr val="accent1">
                  <a:lumMod val="70000"/>
                  <a:alpha val="70000"/>
                </a:schemeClr>
              </a:solidFill>
              <a:ln>
                <a:noFill/>
              </a:ln>
              <a:effectLst/>
            </c:spPr>
            <c:extLst>
              <c:ext xmlns:c16="http://schemas.microsoft.com/office/drawing/2014/chart" uri="{C3380CC4-5D6E-409C-BE32-E72D297353CC}">
                <c16:uniqueId val="{00000061-E1E3-43C8-B000-7DAEA54F44E3}"/>
              </c:ext>
            </c:extLst>
          </c:dPt>
          <c:dPt>
            <c:idx val="49"/>
            <c:invertIfNegative val="0"/>
            <c:bubble3D val="0"/>
            <c:spPr>
              <a:solidFill>
                <a:schemeClr val="accent3">
                  <a:lumMod val="70000"/>
                  <a:alpha val="70000"/>
                </a:schemeClr>
              </a:solidFill>
              <a:ln>
                <a:noFill/>
              </a:ln>
              <a:effectLst/>
            </c:spPr>
            <c:extLst>
              <c:ext xmlns:c16="http://schemas.microsoft.com/office/drawing/2014/chart" uri="{C3380CC4-5D6E-409C-BE32-E72D297353CC}">
                <c16:uniqueId val="{00000063-E1E3-43C8-B000-7DAEA54F44E3}"/>
              </c:ext>
            </c:extLst>
          </c:dPt>
          <c:dPt>
            <c:idx val="50"/>
            <c:invertIfNegative val="0"/>
            <c:bubble3D val="0"/>
            <c:spPr>
              <a:solidFill>
                <a:schemeClr val="accent5">
                  <a:lumMod val="70000"/>
                  <a:alpha val="70000"/>
                </a:schemeClr>
              </a:solidFill>
              <a:ln>
                <a:noFill/>
              </a:ln>
              <a:effectLst/>
            </c:spPr>
            <c:extLst>
              <c:ext xmlns:c16="http://schemas.microsoft.com/office/drawing/2014/chart" uri="{C3380CC4-5D6E-409C-BE32-E72D297353CC}">
                <c16:uniqueId val="{00000065-E1E3-43C8-B000-7DAEA54F44E3}"/>
              </c:ext>
            </c:extLst>
          </c:dPt>
          <c:dPt>
            <c:idx val="51"/>
            <c:invertIfNegative val="0"/>
            <c:bubble3D val="0"/>
            <c:spPr>
              <a:solidFill>
                <a:schemeClr val="accent1">
                  <a:lumMod val="50000"/>
                  <a:lumOff val="50000"/>
                  <a:alpha val="70000"/>
                </a:schemeClr>
              </a:solidFill>
              <a:ln>
                <a:noFill/>
              </a:ln>
              <a:effectLst/>
            </c:spPr>
            <c:extLst>
              <c:ext xmlns:c16="http://schemas.microsoft.com/office/drawing/2014/chart" uri="{C3380CC4-5D6E-409C-BE32-E72D297353CC}">
                <c16:uniqueId val="{00000067-E1E3-43C8-B000-7DAEA54F44E3}"/>
              </c:ext>
            </c:extLst>
          </c:dPt>
          <c:dPt>
            <c:idx val="52"/>
            <c:invertIfNegative val="0"/>
            <c:bubble3D val="0"/>
            <c:spPr>
              <a:solidFill>
                <a:schemeClr val="accent3">
                  <a:lumMod val="50000"/>
                  <a:lumOff val="50000"/>
                  <a:alpha val="70000"/>
                </a:schemeClr>
              </a:solidFill>
              <a:ln>
                <a:noFill/>
              </a:ln>
              <a:effectLst/>
            </c:spPr>
            <c:extLst>
              <c:ext xmlns:c16="http://schemas.microsoft.com/office/drawing/2014/chart" uri="{C3380CC4-5D6E-409C-BE32-E72D297353CC}">
                <c16:uniqueId val="{00000069-E1E3-43C8-B000-7DAEA54F44E3}"/>
              </c:ext>
            </c:extLst>
          </c:dPt>
          <c:dPt>
            <c:idx val="53"/>
            <c:invertIfNegative val="0"/>
            <c:bubble3D val="0"/>
            <c:spPr>
              <a:solidFill>
                <a:schemeClr val="accent5">
                  <a:lumMod val="50000"/>
                  <a:lumOff val="50000"/>
                  <a:alpha val="70000"/>
                </a:schemeClr>
              </a:solidFill>
              <a:ln>
                <a:noFill/>
              </a:ln>
              <a:effectLst/>
            </c:spPr>
            <c:extLst>
              <c:ext xmlns:c16="http://schemas.microsoft.com/office/drawing/2014/chart" uri="{C3380CC4-5D6E-409C-BE32-E72D297353CC}">
                <c16:uniqueId val="{0000006B-E1E3-43C8-B000-7DAEA54F44E3}"/>
              </c:ext>
            </c:extLst>
          </c:dPt>
          <c:dPt>
            <c:idx val="54"/>
            <c:invertIfNegative val="0"/>
            <c:bubble3D val="0"/>
            <c:spPr>
              <a:solidFill>
                <a:schemeClr val="accent1">
                  <a:alpha val="70000"/>
                </a:schemeClr>
              </a:solidFill>
              <a:ln>
                <a:noFill/>
              </a:ln>
              <a:effectLst/>
            </c:spPr>
            <c:extLst>
              <c:ext xmlns:c16="http://schemas.microsoft.com/office/drawing/2014/chart" uri="{C3380CC4-5D6E-409C-BE32-E72D297353CC}">
                <c16:uniqueId val="{0000006D-891A-4644-8945-612A6555D7E9}"/>
              </c:ext>
            </c:extLst>
          </c:dPt>
          <c:cat>
            <c:strRef>
              <c:f>Sheet1!$A$5:$A$59</c:f>
              <c:strCache>
                <c:ptCount val="55"/>
                <c:pt idx="0">
                  <c:v>March 14</c:v>
                </c:pt>
                <c:pt idx="1">
                  <c:v>March 21</c:v>
                </c:pt>
                <c:pt idx="2">
                  <c:v>March 28</c:v>
                </c:pt>
                <c:pt idx="3">
                  <c:v>April 04</c:v>
                </c:pt>
                <c:pt idx="4">
                  <c:v>April 11</c:v>
                </c:pt>
                <c:pt idx="5">
                  <c:v>April 18</c:v>
                </c:pt>
                <c:pt idx="6">
                  <c:v>April 25</c:v>
                </c:pt>
                <c:pt idx="7">
                  <c:v>May 02</c:v>
                </c:pt>
                <c:pt idx="8">
                  <c:v>May 09</c:v>
                </c:pt>
                <c:pt idx="9">
                  <c:v>May 16</c:v>
                </c:pt>
                <c:pt idx="10">
                  <c:v>May 23</c:v>
                </c:pt>
                <c:pt idx="11">
                  <c:v>May 30</c:v>
                </c:pt>
                <c:pt idx="12">
                  <c:v>June 06</c:v>
                </c:pt>
                <c:pt idx="13">
                  <c:v>June 13</c:v>
                </c:pt>
                <c:pt idx="14">
                  <c:v>June 20</c:v>
                </c:pt>
                <c:pt idx="15">
                  <c:v>June 27</c:v>
                </c:pt>
                <c:pt idx="16">
                  <c:v>July 04</c:v>
                </c:pt>
                <c:pt idx="17">
                  <c:v>July 11</c:v>
                </c:pt>
                <c:pt idx="18">
                  <c:v>July 18</c:v>
                </c:pt>
                <c:pt idx="19">
                  <c:v>July 25</c:v>
                </c:pt>
                <c:pt idx="20">
                  <c:v>August 01</c:v>
                </c:pt>
                <c:pt idx="21">
                  <c:v>August 08</c:v>
                </c:pt>
                <c:pt idx="22">
                  <c:v>August 15</c:v>
                </c:pt>
                <c:pt idx="23">
                  <c:v>August 22</c:v>
                </c:pt>
                <c:pt idx="24">
                  <c:v>August 29</c:v>
                </c:pt>
                <c:pt idx="25">
                  <c:v>September 05</c:v>
                </c:pt>
                <c:pt idx="26">
                  <c:v>September 12</c:v>
                </c:pt>
                <c:pt idx="27">
                  <c:v>September 19</c:v>
                </c:pt>
                <c:pt idx="28">
                  <c:v>September 26</c:v>
                </c:pt>
                <c:pt idx="29">
                  <c:v>October 03</c:v>
                </c:pt>
                <c:pt idx="30">
                  <c:v>October 10</c:v>
                </c:pt>
                <c:pt idx="31">
                  <c:v>October 17</c:v>
                </c:pt>
                <c:pt idx="32">
                  <c:v>October 24</c:v>
                </c:pt>
                <c:pt idx="33">
                  <c:v>October 31</c:v>
                </c:pt>
                <c:pt idx="34">
                  <c:v>November 07</c:v>
                </c:pt>
                <c:pt idx="35">
                  <c:v>November 14</c:v>
                </c:pt>
                <c:pt idx="36">
                  <c:v>November 21</c:v>
                </c:pt>
                <c:pt idx="37">
                  <c:v>November 28</c:v>
                </c:pt>
                <c:pt idx="38">
                  <c:v>December 05</c:v>
                </c:pt>
                <c:pt idx="39">
                  <c:v>December 12</c:v>
                </c:pt>
                <c:pt idx="40">
                  <c:v>December 19</c:v>
                </c:pt>
                <c:pt idx="41">
                  <c:v>December 26</c:v>
                </c:pt>
                <c:pt idx="42">
                  <c:v>January 02</c:v>
                </c:pt>
                <c:pt idx="43">
                  <c:v>January 09</c:v>
                </c:pt>
                <c:pt idx="44">
                  <c:v>January 16</c:v>
                </c:pt>
                <c:pt idx="45">
                  <c:v>January 23</c:v>
                </c:pt>
                <c:pt idx="46">
                  <c:v>January 30</c:v>
                </c:pt>
                <c:pt idx="47">
                  <c:v>February 06</c:v>
                </c:pt>
                <c:pt idx="48">
                  <c:v>February 13</c:v>
                </c:pt>
                <c:pt idx="49">
                  <c:v>February 20</c:v>
                </c:pt>
                <c:pt idx="50">
                  <c:v>February 27</c:v>
                </c:pt>
                <c:pt idx="51">
                  <c:v>March 06</c:v>
                </c:pt>
                <c:pt idx="52">
                  <c:v>March 13</c:v>
                </c:pt>
                <c:pt idx="53">
                  <c:v>March 20</c:v>
                </c:pt>
                <c:pt idx="54">
                  <c:v>March 27</c:v>
                </c:pt>
              </c:strCache>
            </c:strRef>
          </c:cat>
          <c:val>
            <c:numRef>
              <c:f>Sheet1!$B$5:$B$59</c:f>
              <c:numCache>
                <c:formatCode>_(* #,##0_);_(* \(#,##0\);_(* "-"??_);_(@_)</c:formatCode>
                <c:ptCount val="55"/>
                <c:pt idx="0">
                  <c:v>282000</c:v>
                </c:pt>
                <c:pt idx="1">
                  <c:v>3307000</c:v>
                </c:pt>
                <c:pt idx="2">
                  <c:v>6867000</c:v>
                </c:pt>
                <c:pt idx="3">
                  <c:v>6615000</c:v>
                </c:pt>
                <c:pt idx="4">
                  <c:v>5237000</c:v>
                </c:pt>
                <c:pt idx="5">
                  <c:v>4442000</c:v>
                </c:pt>
                <c:pt idx="6">
                  <c:v>3867000</c:v>
                </c:pt>
                <c:pt idx="7">
                  <c:v>3176000</c:v>
                </c:pt>
                <c:pt idx="8">
                  <c:v>2687000</c:v>
                </c:pt>
                <c:pt idx="9">
                  <c:v>2446000</c:v>
                </c:pt>
                <c:pt idx="10">
                  <c:v>2123000</c:v>
                </c:pt>
                <c:pt idx="11">
                  <c:v>1897000</c:v>
                </c:pt>
                <c:pt idx="12">
                  <c:v>1566000</c:v>
                </c:pt>
                <c:pt idx="13">
                  <c:v>1540000</c:v>
                </c:pt>
                <c:pt idx="14">
                  <c:v>1482000</c:v>
                </c:pt>
                <c:pt idx="15">
                  <c:v>1408000</c:v>
                </c:pt>
                <c:pt idx="16">
                  <c:v>1310000</c:v>
                </c:pt>
                <c:pt idx="17">
                  <c:v>1308000</c:v>
                </c:pt>
                <c:pt idx="18">
                  <c:v>1422000</c:v>
                </c:pt>
                <c:pt idx="19">
                  <c:v>1435000</c:v>
                </c:pt>
                <c:pt idx="20">
                  <c:v>1191000</c:v>
                </c:pt>
                <c:pt idx="21">
                  <c:v>971000</c:v>
                </c:pt>
                <c:pt idx="22">
                  <c:v>1104000</c:v>
                </c:pt>
                <c:pt idx="23">
                  <c:v>1011000</c:v>
                </c:pt>
                <c:pt idx="24">
                  <c:v>884000</c:v>
                </c:pt>
                <c:pt idx="25">
                  <c:v>893000</c:v>
                </c:pt>
                <c:pt idx="26">
                  <c:v>866000</c:v>
                </c:pt>
                <c:pt idx="27">
                  <c:v>873000</c:v>
                </c:pt>
                <c:pt idx="28">
                  <c:v>849000</c:v>
                </c:pt>
                <c:pt idx="29">
                  <c:v>767000</c:v>
                </c:pt>
                <c:pt idx="30">
                  <c:v>842000</c:v>
                </c:pt>
                <c:pt idx="31">
                  <c:v>797000</c:v>
                </c:pt>
                <c:pt idx="32">
                  <c:v>758000</c:v>
                </c:pt>
                <c:pt idx="33">
                  <c:v>757000</c:v>
                </c:pt>
                <c:pt idx="34">
                  <c:v>711000</c:v>
                </c:pt>
                <c:pt idx="35">
                  <c:v>748000</c:v>
                </c:pt>
                <c:pt idx="36">
                  <c:v>787000</c:v>
                </c:pt>
                <c:pt idx="37">
                  <c:v>716000</c:v>
                </c:pt>
                <c:pt idx="38">
                  <c:v>862000</c:v>
                </c:pt>
                <c:pt idx="39">
                  <c:v>892000</c:v>
                </c:pt>
                <c:pt idx="40">
                  <c:v>806000</c:v>
                </c:pt>
                <c:pt idx="41">
                  <c:v>782000</c:v>
                </c:pt>
                <c:pt idx="42">
                  <c:v>784000</c:v>
                </c:pt>
                <c:pt idx="43">
                  <c:v>927000</c:v>
                </c:pt>
                <c:pt idx="44">
                  <c:v>875000</c:v>
                </c:pt>
                <c:pt idx="45">
                  <c:v>812000</c:v>
                </c:pt>
                <c:pt idx="46">
                  <c:v>812000</c:v>
                </c:pt>
                <c:pt idx="47">
                  <c:v>848000</c:v>
                </c:pt>
                <c:pt idx="48">
                  <c:v>834000</c:v>
                </c:pt>
                <c:pt idx="49">
                  <c:v>736000</c:v>
                </c:pt>
                <c:pt idx="50">
                  <c:v>754000</c:v>
                </c:pt>
                <c:pt idx="51">
                  <c:v>734000</c:v>
                </c:pt>
                <c:pt idx="52">
                  <c:v>765000</c:v>
                </c:pt>
                <c:pt idx="53">
                  <c:v>658000</c:v>
                </c:pt>
                <c:pt idx="54">
                  <c:v>719000</c:v>
                </c:pt>
              </c:numCache>
            </c:numRef>
          </c:val>
          <c:extLst>
            <c:ext xmlns:c16="http://schemas.microsoft.com/office/drawing/2014/chart" uri="{C3380CC4-5D6E-409C-BE32-E72D297353CC}">
              <c16:uniqueId val="{00000014-E0FB-4DE2-973C-54E467BDF85B}"/>
            </c:ext>
          </c:extLst>
        </c:ser>
        <c:dLbls>
          <c:showLegendKey val="0"/>
          <c:showVal val="0"/>
          <c:showCatName val="0"/>
          <c:showSerName val="0"/>
          <c:showPercent val="0"/>
          <c:showBubbleSize val="0"/>
        </c:dLbls>
        <c:gapWidth val="150"/>
        <c:axId val="596890488"/>
        <c:axId val="594122496"/>
      </c:barChart>
      <c:catAx>
        <c:axId val="5968904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4122496"/>
        <c:crosses val="autoZero"/>
        <c:auto val="1"/>
        <c:lblAlgn val="ctr"/>
        <c:lblOffset val="100"/>
        <c:noMultiLvlLbl val="0"/>
      </c:catAx>
      <c:valAx>
        <c:axId val="594122496"/>
        <c:scaling>
          <c:orientation val="minMax"/>
          <c:max val="7000000"/>
          <c:min val="200000"/>
        </c:scaling>
        <c:delete val="0"/>
        <c:axPos val="l"/>
        <c:majorGridlines>
          <c:spPr>
            <a:ln w="9525" cap="flat" cmpd="sng" algn="ctr">
              <a:solidFill>
                <a:schemeClr val="tx1">
                  <a:lumMod val="5000"/>
                  <a:lumOff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9048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36337948194286E-2"/>
          <c:y val="8.3705453484981054E-2"/>
          <c:w val="0.88475554425204217"/>
          <c:h val="0.8523853407212989"/>
        </c:manualLayout>
      </c:layout>
      <c:lineChart>
        <c:grouping val="standard"/>
        <c:varyColors val="0"/>
        <c:ser>
          <c:idx val="0"/>
          <c:order val="0"/>
          <c:tx>
            <c:strRef>
              <c:f>'FRED Graph'!$K$21</c:f>
              <c:strCache>
                <c:ptCount val="1"/>
                <c:pt idx="0">
                  <c:v>Four Week Average Continuing UI Claims</c:v>
                </c:pt>
              </c:strCache>
            </c:strRef>
          </c:tx>
          <c:spPr>
            <a:ln w="28575" cap="rnd">
              <a:solidFill>
                <a:schemeClr val="accent1"/>
              </a:solidFill>
              <a:round/>
            </a:ln>
            <a:effectLst/>
          </c:spPr>
          <c:marker>
            <c:symbol val="none"/>
          </c:marker>
          <c:cat>
            <c:numRef>
              <c:f>'FRED Graph'!$J$22:$J$75</c:f>
              <c:numCache>
                <c:formatCode>mmm\ dd</c:formatCode>
                <c:ptCount val="54"/>
                <c:pt idx="0">
                  <c:v>43904</c:v>
                </c:pt>
                <c:pt idx="1">
                  <c:v>43911</c:v>
                </c:pt>
                <c:pt idx="2">
                  <c:v>43918</c:v>
                </c:pt>
                <c:pt idx="3">
                  <c:v>43925</c:v>
                </c:pt>
                <c:pt idx="4">
                  <c:v>43932</c:v>
                </c:pt>
                <c:pt idx="5">
                  <c:v>43939</c:v>
                </c:pt>
                <c:pt idx="6">
                  <c:v>43946</c:v>
                </c:pt>
                <c:pt idx="7">
                  <c:v>43953</c:v>
                </c:pt>
                <c:pt idx="8">
                  <c:v>43960</c:v>
                </c:pt>
                <c:pt idx="9">
                  <c:v>43967</c:v>
                </c:pt>
                <c:pt idx="10">
                  <c:v>43974</c:v>
                </c:pt>
                <c:pt idx="11">
                  <c:v>43981</c:v>
                </c:pt>
                <c:pt idx="12">
                  <c:v>43988</c:v>
                </c:pt>
                <c:pt idx="13">
                  <c:v>43995</c:v>
                </c:pt>
                <c:pt idx="14">
                  <c:v>44002</c:v>
                </c:pt>
                <c:pt idx="15">
                  <c:v>44009</c:v>
                </c:pt>
                <c:pt idx="16">
                  <c:v>44016</c:v>
                </c:pt>
                <c:pt idx="17">
                  <c:v>44023</c:v>
                </c:pt>
                <c:pt idx="18">
                  <c:v>44030</c:v>
                </c:pt>
                <c:pt idx="19">
                  <c:v>44037</c:v>
                </c:pt>
                <c:pt idx="20">
                  <c:v>44044</c:v>
                </c:pt>
                <c:pt idx="21">
                  <c:v>44051</c:v>
                </c:pt>
                <c:pt idx="22">
                  <c:v>44058</c:v>
                </c:pt>
                <c:pt idx="23">
                  <c:v>44065</c:v>
                </c:pt>
                <c:pt idx="24">
                  <c:v>44072</c:v>
                </c:pt>
                <c:pt idx="25">
                  <c:v>44079</c:v>
                </c:pt>
                <c:pt idx="26">
                  <c:v>44086</c:v>
                </c:pt>
                <c:pt idx="27">
                  <c:v>44093</c:v>
                </c:pt>
                <c:pt idx="28">
                  <c:v>44100</c:v>
                </c:pt>
                <c:pt idx="29">
                  <c:v>44107</c:v>
                </c:pt>
                <c:pt idx="30">
                  <c:v>44114</c:v>
                </c:pt>
                <c:pt idx="31">
                  <c:v>44121</c:v>
                </c:pt>
                <c:pt idx="32">
                  <c:v>44128</c:v>
                </c:pt>
                <c:pt idx="33">
                  <c:v>44135</c:v>
                </c:pt>
                <c:pt idx="34">
                  <c:v>44142</c:v>
                </c:pt>
                <c:pt idx="35">
                  <c:v>44149</c:v>
                </c:pt>
                <c:pt idx="36">
                  <c:v>44156</c:v>
                </c:pt>
                <c:pt idx="37">
                  <c:v>44163</c:v>
                </c:pt>
                <c:pt idx="38">
                  <c:v>44170</c:v>
                </c:pt>
                <c:pt idx="39">
                  <c:v>44177</c:v>
                </c:pt>
                <c:pt idx="40">
                  <c:v>44184</c:v>
                </c:pt>
                <c:pt idx="41">
                  <c:v>44191</c:v>
                </c:pt>
                <c:pt idx="42">
                  <c:v>44198</c:v>
                </c:pt>
                <c:pt idx="43">
                  <c:v>44205</c:v>
                </c:pt>
                <c:pt idx="44">
                  <c:v>44212</c:v>
                </c:pt>
                <c:pt idx="45">
                  <c:v>44219</c:v>
                </c:pt>
                <c:pt idx="46">
                  <c:v>44226</c:v>
                </c:pt>
                <c:pt idx="47">
                  <c:v>44233</c:v>
                </c:pt>
                <c:pt idx="48">
                  <c:v>44240</c:v>
                </c:pt>
                <c:pt idx="49">
                  <c:v>44247</c:v>
                </c:pt>
                <c:pt idx="50">
                  <c:v>44254</c:v>
                </c:pt>
                <c:pt idx="51">
                  <c:v>44261</c:v>
                </c:pt>
                <c:pt idx="52">
                  <c:v>44268</c:v>
                </c:pt>
                <c:pt idx="53">
                  <c:v>44275</c:v>
                </c:pt>
              </c:numCache>
            </c:numRef>
          </c:cat>
          <c:val>
            <c:numRef>
              <c:f>'FRED Graph'!$K$22:$K$75</c:f>
              <c:numCache>
                <c:formatCode>_(* #,##0_);_(* \(#,##0\);_(* "-"??_);_(@_)</c:formatCode>
                <c:ptCount val="54"/>
                <c:pt idx="0">
                  <c:v>1726250</c:v>
                </c:pt>
                <c:pt idx="1">
                  <c:v>2061000</c:v>
                </c:pt>
                <c:pt idx="2">
                  <c:v>3497750</c:v>
                </c:pt>
                <c:pt idx="3">
                  <c:v>6050750</c:v>
                </c:pt>
                <c:pt idx="4">
                  <c:v>9559500</c:v>
                </c:pt>
                <c:pt idx="5">
                  <c:v>13297500</c:v>
                </c:pt>
                <c:pt idx="6">
                  <c:v>17030250</c:v>
                </c:pt>
                <c:pt idx="7">
                  <c:v>19688750</c:v>
                </c:pt>
                <c:pt idx="8">
                  <c:v>21962000</c:v>
                </c:pt>
                <c:pt idx="9">
                  <c:v>22669500</c:v>
                </c:pt>
                <c:pt idx="10">
                  <c:v>22392250</c:v>
                </c:pt>
                <c:pt idx="11">
                  <c:v>21906750</c:v>
                </c:pt>
                <c:pt idx="12">
                  <c:v>20751000</c:v>
                </c:pt>
                <c:pt idx="13">
                  <c:v>20348500</c:v>
                </c:pt>
                <c:pt idx="14">
                  <c:v>19721500</c:v>
                </c:pt>
                <c:pt idx="15">
                  <c:v>19010000</c:v>
                </c:pt>
                <c:pt idx="16">
                  <c:v>18263750</c:v>
                </c:pt>
                <c:pt idx="17">
                  <c:v>17493750</c:v>
                </c:pt>
                <c:pt idx="18">
                  <c:v>17041500</c:v>
                </c:pt>
                <c:pt idx="19">
                  <c:v>16624000</c:v>
                </c:pt>
                <c:pt idx="20">
                  <c:v>16168000</c:v>
                </c:pt>
                <c:pt idx="21">
                  <c:v>15820000</c:v>
                </c:pt>
                <c:pt idx="22">
                  <c:v>15205250</c:v>
                </c:pt>
                <c:pt idx="23">
                  <c:v>14505750</c:v>
                </c:pt>
                <c:pt idx="24">
                  <c:v>14021750</c:v>
                </c:pt>
                <c:pt idx="25">
                  <c:v>13518750</c:v>
                </c:pt>
                <c:pt idx="26">
                  <c:v>13082500</c:v>
                </c:pt>
                <c:pt idx="27">
                  <c:v>12754250</c:v>
                </c:pt>
                <c:pt idx="28">
                  <c:v>12016750</c:v>
                </c:pt>
                <c:pt idx="29">
                  <c:v>11179500</c:v>
                </c:pt>
                <c:pt idx="30">
                  <c:v>10110750</c:v>
                </c:pt>
                <c:pt idx="31">
                  <c:v>9071750</c:v>
                </c:pt>
                <c:pt idx="32">
                  <c:v>8228750</c:v>
                </c:pt>
                <c:pt idx="33">
                  <c:v>7578750</c:v>
                </c:pt>
                <c:pt idx="34">
                  <c:v>7053250</c:v>
                </c:pt>
                <c:pt idx="35">
                  <c:v>6619750</c:v>
                </c:pt>
                <c:pt idx="36">
                  <c:v>6196000</c:v>
                </c:pt>
                <c:pt idx="37">
                  <c:v>5941750</c:v>
                </c:pt>
                <c:pt idx="38">
                  <c:v>5726000</c:v>
                </c:pt>
                <c:pt idx="39">
                  <c:v>5534250</c:v>
                </c:pt>
                <c:pt idx="40">
                  <c:v>5452000</c:v>
                </c:pt>
                <c:pt idx="41">
                  <c:v>5274750</c:v>
                </c:pt>
                <c:pt idx="42">
                  <c:v>5191750</c:v>
                </c:pt>
                <c:pt idx="43">
                  <c:v>5105000</c:v>
                </c:pt>
                <c:pt idx="44">
                  <c:v>5001750</c:v>
                </c:pt>
                <c:pt idx="45">
                  <c:v>4906500</c:v>
                </c:pt>
                <c:pt idx="46">
                  <c:v>4752250</c:v>
                </c:pt>
                <c:pt idx="47">
                  <c:v>4638500</c:v>
                </c:pt>
                <c:pt idx="48">
                  <c:v>4547000</c:v>
                </c:pt>
                <c:pt idx="49">
                  <c:v>4470000</c:v>
                </c:pt>
                <c:pt idx="50">
                  <c:v>4369750</c:v>
                </c:pt>
                <c:pt idx="51">
                  <c:v>4270500</c:v>
                </c:pt>
                <c:pt idx="52">
                  <c:v>4125750</c:v>
                </c:pt>
                <c:pt idx="53">
                  <c:v>3978500</c:v>
                </c:pt>
              </c:numCache>
            </c:numRef>
          </c:val>
          <c:smooth val="0"/>
          <c:extLst>
            <c:ext xmlns:c16="http://schemas.microsoft.com/office/drawing/2014/chart" uri="{C3380CC4-5D6E-409C-BE32-E72D297353CC}">
              <c16:uniqueId val="{00000000-5662-42BE-85E4-2818E36E2AE6}"/>
            </c:ext>
          </c:extLst>
        </c:ser>
        <c:dLbls>
          <c:showLegendKey val="0"/>
          <c:showVal val="0"/>
          <c:showCatName val="0"/>
          <c:showSerName val="0"/>
          <c:showPercent val="0"/>
          <c:showBubbleSize val="0"/>
        </c:dLbls>
        <c:smooth val="0"/>
        <c:axId val="469350416"/>
        <c:axId val="1"/>
      </c:lineChart>
      <c:dateAx>
        <c:axId val="469350416"/>
        <c:scaling>
          <c:orientation val="minMax"/>
        </c:scaling>
        <c:delete val="0"/>
        <c:axPos val="b"/>
        <c:numFmt formatCode="mmm\ dd"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days"/>
        <c:majorUnit val="28"/>
        <c:majorTimeUnit val="days"/>
        <c:minorUnit val="7"/>
        <c:minorTimeUnit val="days"/>
      </c:dateAx>
      <c:valAx>
        <c:axId val="1"/>
        <c:scaling>
          <c:orientation val="minMax"/>
          <c:max val="24000000"/>
          <c:min val="15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350416"/>
        <c:crosses val="autoZero"/>
        <c:crossBetween val="between"/>
      </c:valAx>
      <c:spPr>
        <a:noFill/>
        <a:ln>
          <a:noFill/>
        </a:ln>
        <a:effectLst/>
      </c:spPr>
    </c:plotArea>
    <c:legend>
      <c:legendPos val="b"/>
      <c:layout>
        <c:manualLayout>
          <c:xMode val="edge"/>
          <c:yMode val="edge"/>
          <c:x val="0.56639081653254886"/>
          <c:y val="0.30016813807364984"/>
          <c:w val="0.36374832755450037"/>
          <c:h val="5.43965138329000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789809028051158E-2"/>
          <c:y val="3.1582326557187297E-2"/>
          <c:w val="0.83799827755905509"/>
          <c:h val="0.90033843051436013"/>
        </c:manualLayout>
      </c:layout>
      <c:barChart>
        <c:barDir val="col"/>
        <c:grouping val="stacked"/>
        <c:varyColors val="0"/>
        <c:ser>
          <c:idx val="0"/>
          <c:order val="0"/>
          <c:tx>
            <c:strRef>
              <c:f>'FRED Graph'!$J$12</c:f>
              <c:strCache>
                <c:ptCount val="1"/>
                <c:pt idx="0">
                  <c:v>Jobs (Thousands)</c:v>
                </c:pt>
              </c:strCache>
            </c:strRef>
          </c:tx>
          <c:spPr>
            <a:solidFill>
              <a:schemeClr val="accent1">
                <a:tint val="77000"/>
              </a:schemeClr>
            </a:solidFill>
            <a:ln>
              <a:noFill/>
            </a:ln>
            <a:effectLst/>
          </c:spPr>
          <c:invertIfNegative val="0"/>
          <c:cat>
            <c:numRef>
              <c:f>'FRED Graph'!$I$13:$I$26</c:f>
              <c:numCache>
                <c:formatCode>mmm\ yy</c:formatCode>
                <c:ptCount val="14"/>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numCache>
            </c:numRef>
          </c:cat>
          <c:val>
            <c:numRef>
              <c:f>'FRED Graph'!$J$13:$J$26</c:f>
              <c:numCache>
                <c:formatCode>_(* #,##0_);_(* \(#,##0\);_(* "-"??_);_(@_)</c:formatCode>
                <c:ptCount val="14"/>
                <c:pt idx="0">
                  <c:v>152523</c:v>
                </c:pt>
                <c:pt idx="1">
                  <c:v>150840</c:v>
                </c:pt>
                <c:pt idx="2">
                  <c:v>130161</c:v>
                </c:pt>
                <c:pt idx="3">
                  <c:v>132994</c:v>
                </c:pt>
                <c:pt idx="4">
                  <c:v>137840</c:v>
                </c:pt>
                <c:pt idx="5">
                  <c:v>139566</c:v>
                </c:pt>
                <c:pt idx="6">
                  <c:v>141149</c:v>
                </c:pt>
                <c:pt idx="7">
                  <c:v>141865</c:v>
                </c:pt>
                <c:pt idx="8">
                  <c:v>142545</c:v>
                </c:pt>
                <c:pt idx="9">
                  <c:v>142809</c:v>
                </c:pt>
                <c:pt idx="10">
                  <c:v>142503</c:v>
                </c:pt>
                <c:pt idx="11">
                  <c:v>142736</c:v>
                </c:pt>
                <c:pt idx="12">
                  <c:v>143204</c:v>
                </c:pt>
                <c:pt idx="13">
                  <c:v>144120</c:v>
                </c:pt>
              </c:numCache>
            </c:numRef>
          </c:val>
          <c:extLst>
            <c:ext xmlns:c16="http://schemas.microsoft.com/office/drawing/2014/chart" uri="{C3380CC4-5D6E-409C-BE32-E72D297353CC}">
              <c16:uniqueId val="{00000000-9204-4AB9-A36A-EC610ECF2842}"/>
            </c:ext>
          </c:extLst>
        </c:ser>
        <c:ser>
          <c:idx val="1"/>
          <c:order val="1"/>
          <c:tx>
            <c:strRef>
              <c:f>'FRED Graph'!$K$12</c:f>
              <c:strCache>
                <c:ptCount val="1"/>
                <c:pt idx="0">
                  <c:v>Jobs Deficit from February 2020</c:v>
                </c:pt>
              </c:strCache>
            </c:strRef>
          </c:tx>
          <c:spPr>
            <a:solidFill>
              <a:schemeClr val="accent1">
                <a:shade val="76000"/>
              </a:schemeClr>
            </a:solidFill>
            <a:ln>
              <a:noFill/>
            </a:ln>
            <a:effectLst/>
          </c:spPr>
          <c:invertIfNegative val="0"/>
          <c:cat>
            <c:numRef>
              <c:f>'FRED Graph'!$I$13:$I$26</c:f>
              <c:numCache>
                <c:formatCode>mmm\ yy</c:formatCode>
                <c:ptCount val="14"/>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numCache>
            </c:numRef>
          </c:cat>
          <c:val>
            <c:numRef>
              <c:f>'FRED Graph'!$K$13:$K$26</c:f>
              <c:numCache>
                <c:formatCode>_(* #,##0_);_(* \(#,##0\);_(* "-"??_);_(@_)</c:formatCode>
                <c:ptCount val="14"/>
                <c:pt idx="0">
                  <c:v>0</c:v>
                </c:pt>
                <c:pt idx="1">
                  <c:v>1683</c:v>
                </c:pt>
                <c:pt idx="2">
                  <c:v>22362</c:v>
                </c:pt>
                <c:pt idx="3">
                  <c:v>19529</c:v>
                </c:pt>
                <c:pt idx="4">
                  <c:v>14683</c:v>
                </c:pt>
                <c:pt idx="5">
                  <c:v>12957</c:v>
                </c:pt>
                <c:pt idx="6">
                  <c:v>11374</c:v>
                </c:pt>
                <c:pt idx="7">
                  <c:v>10658</c:v>
                </c:pt>
                <c:pt idx="8">
                  <c:v>9978</c:v>
                </c:pt>
                <c:pt idx="9">
                  <c:v>9714</c:v>
                </c:pt>
                <c:pt idx="10">
                  <c:v>10020</c:v>
                </c:pt>
                <c:pt idx="11">
                  <c:v>9787</c:v>
                </c:pt>
                <c:pt idx="12">
                  <c:v>9319</c:v>
                </c:pt>
                <c:pt idx="13">
                  <c:v>8403</c:v>
                </c:pt>
              </c:numCache>
            </c:numRef>
          </c:val>
          <c:extLst>
            <c:ext xmlns:c16="http://schemas.microsoft.com/office/drawing/2014/chart" uri="{C3380CC4-5D6E-409C-BE32-E72D297353CC}">
              <c16:uniqueId val="{00000001-9204-4AB9-A36A-EC610ECF2842}"/>
            </c:ext>
          </c:extLst>
        </c:ser>
        <c:dLbls>
          <c:showLegendKey val="0"/>
          <c:showVal val="0"/>
          <c:showCatName val="0"/>
          <c:showSerName val="0"/>
          <c:showPercent val="0"/>
          <c:showBubbleSize val="0"/>
        </c:dLbls>
        <c:gapWidth val="75"/>
        <c:overlap val="100"/>
        <c:axId val="393592960"/>
        <c:axId val="1"/>
      </c:barChart>
      <c:dateAx>
        <c:axId val="393592960"/>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1525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3592960"/>
        <c:crosses val="autoZero"/>
        <c:crossBetween val="between"/>
      </c:valAx>
      <c:spPr>
        <a:noFill/>
        <a:ln>
          <a:noFill/>
        </a:ln>
        <a:effectLst/>
      </c:spPr>
    </c:plotArea>
    <c:legend>
      <c:legendPos val="r"/>
      <c:layout>
        <c:manualLayout>
          <c:xMode val="edge"/>
          <c:yMode val="edge"/>
          <c:x val="0.89861248432601226"/>
          <c:y val="0.32180898683353831"/>
          <c:w val="0.10033498616379515"/>
          <c:h val="0.281732890834117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796945836315919E-3"/>
          <c:y val="0.1530310100126373"/>
          <c:w val="0.99392033688096681"/>
          <c:h val="0.790808876163206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680-40C0-A4C3-500C91A85AC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680-40C0-A4C3-500C91A85AC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680-40C0-A4C3-500C91A85AC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680-40C0-A4C3-500C91A85AC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8680-40C0-A4C3-500C91A85ACF}"/>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B-8680-40C0-A4C3-500C91A85ACF}"/>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D-8680-40C0-A4C3-500C91A85AC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F-8680-40C0-A4C3-500C91A85AC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1-8680-40C0-A4C3-500C91A85ACF}"/>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3-8680-40C0-A4C3-500C91A85ACF}"/>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680-40C0-A4C3-500C91A85ACF}"/>
                </c:ext>
              </c:extLst>
            </c:dLbl>
            <c:dLbl>
              <c:idx val="3"/>
              <c:layout>
                <c:manualLayout>
                  <c:x val="0"/>
                  <c:y val="9.5693779904306372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80-40C0-A4C3-500C91A85A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Sheet2!$D$34:$D$38</c:f>
              <c:strCache>
                <c:ptCount val="5"/>
                <c:pt idx="0">
                  <c:v>Q4 2019</c:v>
                </c:pt>
                <c:pt idx="1">
                  <c:v>Q1 2020</c:v>
                </c:pt>
                <c:pt idx="2">
                  <c:v>Q2 2020</c:v>
                </c:pt>
                <c:pt idx="3">
                  <c:v>Q3 2020</c:v>
                </c:pt>
                <c:pt idx="4">
                  <c:v>Q4 2020</c:v>
                </c:pt>
              </c:strCache>
            </c:strRef>
          </c:cat>
          <c:val>
            <c:numRef>
              <c:f>Sheet2!$E$34:$E$38</c:f>
              <c:numCache>
                <c:formatCode>0.0%</c:formatCode>
                <c:ptCount val="5"/>
                <c:pt idx="0">
                  <c:v>2.1000000000000001E-2</c:v>
                </c:pt>
                <c:pt idx="1">
                  <c:v>-0.05</c:v>
                </c:pt>
                <c:pt idx="2">
                  <c:v>-0.314</c:v>
                </c:pt>
                <c:pt idx="3">
                  <c:v>0.33400000000000002</c:v>
                </c:pt>
                <c:pt idx="4">
                  <c:v>4.2999999999999997E-2</c:v>
                </c:pt>
              </c:numCache>
            </c:numRef>
          </c:val>
          <c:extLst>
            <c:ext xmlns:c16="http://schemas.microsoft.com/office/drawing/2014/chart" uri="{C3380CC4-5D6E-409C-BE32-E72D297353CC}">
              <c16:uniqueId val="{00000014-8680-40C0-A4C3-500C91A85ACF}"/>
            </c:ext>
          </c:extLst>
        </c:ser>
        <c:dLbls>
          <c:dLblPos val="outEnd"/>
          <c:showLegendKey val="0"/>
          <c:showVal val="1"/>
          <c:showCatName val="0"/>
          <c:showSerName val="0"/>
          <c:showPercent val="0"/>
          <c:showBubbleSize val="0"/>
        </c:dLbls>
        <c:gapWidth val="219"/>
        <c:overlap val="-27"/>
        <c:axId val="493817232"/>
        <c:axId val="493821168"/>
      </c:barChart>
      <c:catAx>
        <c:axId val="4938172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21168"/>
        <c:crosses val="autoZero"/>
        <c:auto val="1"/>
        <c:lblAlgn val="ctr"/>
        <c:lblOffset val="100"/>
        <c:noMultiLvlLbl val="0"/>
      </c:catAx>
      <c:valAx>
        <c:axId val="493821168"/>
        <c:scaling>
          <c:orientation val="minMax"/>
          <c:max val="0.36000000000000004"/>
          <c:min val="-0.32000000000000006"/>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1723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25286441960459E-2"/>
          <c:y val="0.14068766404199476"/>
          <c:w val="0.98077475724632701"/>
          <c:h val="0.83707417128414507"/>
        </c:manualLayout>
      </c:layout>
      <c:barChart>
        <c:barDir val="col"/>
        <c:grouping val="clustered"/>
        <c:varyColors val="1"/>
        <c:ser>
          <c:idx val="0"/>
          <c:order val="0"/>
          <c:tx>
            <c:strRef>
              <c:f>Annualized!$B$23</c:f>
              <c:strCache>
                <c:ptCount val="1"/>
                <c:pt idx="0">
                  <c:v>Growth</c:v>
                </c:pt>
              </c:strCache>
            </c:strRef>
          </c:tx>
          <c:invertIfNegative val="0"/>
          <c:dPt>
            <c:idx val="0"/>
            <c:invertIfNegative val="0"/>
            <c:bubble3D val="0"/>
            <c:spPr>
              <a:solidFill>
                <a:schemeClr val="accent1">
                  <a:shade val="80000"/>
                </a:schemeClr>
              </a:solidFill>
              <a:ln>
                <a:noFill/>
              </a:ln>
              <a:effectLst/>
            </c:spPr>
            <c:extLst>
              <c:ext xmlns:c16="http://schemas.microsoft.com/office/drawing/2014/chart" uri="{C3380CC4-5D6E-409C-BE32-E72D297353CC}">
                <c16:uniqueId val="{0000000B-F270-4EFC-B3B1-2E7F9948BD76}"/>
              </c:ext>
            </c:extLst>
          </c:dPt>
          <c:dPt>
            <c:idx val="1"/>
            <c:invertIfNegative val="0"/>
            <c:bubble3D val="0"/>
            <c:spPr>
              <a:solidFill>
                <a:schemeClr val="accent1">
                  <a:shade val="68000"/>
                </a:schemeClr>
              </a:solidFill>
              <a:ln>
                <a:noFill/>
              </a:ln>
              <a:effectLst/>
            </c:spPr>
            <c:extLst>
              <c:ext xmlns:c16="http://schemas.microsoft.com/office/drawing/2014/chart" uri="{C3380CC4-5D6E-409C-BE32-E72D297353CC}">
                <c16:uniqueId val="{0000000D-F270-4EFC-B3B1-2E7F9948BD76}"/>
              </c:ext>
            </c:extLst>
          </c:dPt>
          <c:dPt>
            <c:idx val="2"/>
            <c:invertIfNegative val="0"/>
            <c:bubble3D val="0"/>
            <c:spPr>
              <a:solidFill>
                <a:schemeClr val="accent1">
                  <a:shade val="55000"/>
                </a:schemeClr>
              </a:solidFill>
              <a:ln>
                <a:noFill/>
              </a:ln>
              <a:effectLst/>
            </c:spPr>
            <c:extLst>
              <c:ext xmlns:c16="http://schemas.microsoft.com/office/drawing/2014/chart" uri="{C3380CC4-5D6E-409C-BE32-E72D297353CC}">
                <c16:uniqueId val="{0000000F-F270-4EFC-B3B1-2E7F9948BD76}"/>
              </c:ext>
            </c:extLst>
          </c:dPt>
          <c:dPt>
            <c:idx val="3"/>
            <c:invertIfNegative val="0"/>
            <c:bubble3D val="0"/>
            <c:spPr>
              <a:solidFill>
                <a:schemeClr val="accent1">
                  <a:shade val="42000"/>
                </a:schemeClr>
              </a:solidFill>
              <a:ln>
                <a:noFill/>
              </a:ln>
              <a:effectLst/>
            </c:spPr>
            <c:extLst>
              <c:ext xmlns:c16="http://schemas.microsoft.com/office/drawing/2014/chart" uri="{C3380CC4-5D6E-409C-BE32-E72D297353CC}">
                <c16:uniqueId val="{00000011-F270-4EFC-B3B1-2E7F9948BD76}"/>
              </c:ext>
            </c:extLst>
          </c:dPt>
          <c:dPt>
            <c:idx val="4"/>
            <c:invertIfNegative val="0"/>
            <c:bubble3D val="0"/>
            <c:spPr>
              <a:solidFill>
                <a:schemeClr val="accent1">
                  <a:shade val="42000"/>
                </a:schemeClr>
              </a:solidFill>
              <a:ln>
                <a:noFill/>
              </a:ln>
              <a:effectLst/>
            </c:spPr>
            <c:extLst>
              <c:ext xmlns:c16="http://schemas.microsoft.com/office/drawing/2014/chart" uri="{C3380CC4-5D6E-409C-BE32-E72D297353CC}">
                <c16:uniqueId val="{00000013-F270-4EFC-B3B1-2E7F9948BD76}"/>
              </c:ext>
            </c:extLst>
          </c:dPt>
          <c:dPt>
            <c:idx val="5"/>
            <c:invertIfNegative val="0"/>
            <c:bubble3D val="0"/>
            <c:spPr>
              <a:solidFill>
                <a:schemeClr val="accent1">
                  <a:shade val="42000"/>
                </a:schemeClr>
              </a:solidFill>
              <a:ln>
                <a:noFill/>
              </a:ln>
              <a:effectLst/>
            </c:spPr>
            <c:extLst>
              <c:ext xmlns:c16="http://schemas.microsoft.com/office/drawing/2014/chart" uri="{C3380CC4-5D6E-409C-BE32-E72D297353CC}">
                <c16:uniqueId val="{00000015-F270-4EFC-B3B1-2E7F9948BD7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Annualized!$A$25:$A$34</c:f>
              <c:strCache>
                <c:ptCount val="5"/>
                <c:pt idx="0">
                  <c:v>Q1 2021</c:v>
                </c:pt>
                <c:pt idx="1">
                  <c:v>Q2 2021</c:v>
                </c:pt>
                <c:pt idx="2">
                  <c:v>Q3 2021</c:v>
                </c:pt>
                <c:pt idx="3">
                  <c:v>Q4 2021</c:v>
                </c:pt>
                <c:pt idx="4">
                  <c:v>2021 Annual</c:v>
                </c:pt>
              </c:strCache>
              <c:extLst/>
            </c:strRef>
          </c:cat>
          <c:val>
            <c:numRef>
              <c:f>Annualized!$B$25:$B$34</c:f>
              <c:numCache>
                <c:formatCode>0.0%</c:formatCode>
                <c:ptCount val="5"/>
                <c:pt idx="0">
                  <c:v>5.4285714285714291E-2</c:v>
                </c:pt>
                <c:pt idx="1">
                  <c:v>8.2250000000000004E-2</c:v>
                </c:pt>
                <c:pt idx="2">
                  <c:v>7.1250000000000008E-2</c:v>
                </c:pt>
                <c:pt idx="3">
                  <c:v>5.0250000000000003E-2</c:v>
                </c:pt>
                <c:pt idx="4">
                  <c:v>6.4508928571428578E-2</c:v>
                </c:pt>
              </c:numCache>
              <c:extLst/>
            </c:numRef>
          </c:val>
          <c:extLst>
            <c:ext xmlns:c16="http://schemas.microsoft.com/office/drawing/2014/chart" uri="{C3380CC4-5D6E-409C-BE32-E72D297353CC}">
              <c16:uniqueId val="{00000016-F270-4EFC-B3B1-2E7F9948BD76}"/>
            </c:ext>
          </c:extLst>
        </c:ser>
        <c:dLbls>
          <c:dLblPos val="outEnd"/>
          <c:showLegendKey val="0"/>
          <c:showVal val="1"/>
          <c:showCatName val="0"/>
          <c:showSerName val="0"/>
          <c:showPercent val="0"/>
          <c:showBubbleSize val="0"/>
        </c:dLbls>
        <c:gapWidth val="219"/>
        <c:overlap val="-27"/>
        <c:axId val="493817232"/>
        <c:axId val="493821168"/>
      </c:barChart>
      <c:catAx>
        <c:axId val="4938172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21168"/>
        <c:crosses val="autoZero"/>
        <c:auto val="1"/>
        <c:lblAlgn val="ctr"/>
        <c:lblOffset val="100"/>
        <c:noMultiLvlLbl val="0"/>
      </c:catAx>
      <c:valAx>
        <c:axId val="493821168"/>
        <c:scaling>
          <c:orientation val="minMax"/>
          <c:max val="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1723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'Recovery time'!$G$16</c:f>
              <c:strCache>
                <c:ptCount val="1"/>
                <c:pt idx="0">
                  <c:v>GDP ($ billions)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6097-4DDF-B435-5AB392B3B551}"/>
              </c:ext>
            </c:extLst>
          </c:dPt>
          <c:dPt>
            <c:idx val="1"/>
            <c:invertIfNegative val="0"/>
            <c:bubble3D val="0"/>
            <c:extLst>
              <c:ext xmlns:c16="http://schemas.microsoft.com/office/drawing/2014/chart" uri="{C3380CC4-5D6E-409C-BE32-E72D297353CC}">
                <c16:uniqueId val="{00000001-6097-4DDF-B435-5AB392B3B551}"/>
              </c:ext>
            </c:extLst>
          </c:dPt>
          <c:dPt>
            <c:idx val="2"/>
            <c:invertIfNegative val="0"/>
            <c:bubble3D val="0"/>
            <c:extLst>
              <c:ext xmlns:c16="http://schemas.microsoft.com/office/drawing/2014/chart" uri="{C3380CC4-5D6E-409C-BE32-E72D297353CC}">
                <c16:uniqueId val="{00000002-6097-4DDF-B435-5AB392B3B551}"/>
              </c:ext>
            </c:extLst>
          </c:dPt>
          <c:dPt>
            <c:idx val="3"/>
            <c:invertIfNegative val="0"/>
            <c:bubble3D val="0"/>
            <c:extLst>
              <c:ext xmlns:c16="http://schemas.microsoft.com/office/drawing/2014/chart" uri="{C3380CC4-5D6E-409C-BE32-E72D297353CC}">
                <c16:uniqueId val="{00000003-6097-4DDF-B435-5AB392B3B551}"/>
              </c:ext>
            </c:extLst>
          </c:dPt>
          <c:dPt>
            <c:idx val="4"/>
            <c:invertIfNegative val="0"/>
            <c:bubble3D val="0"/>
            <c:extLst>
              <c:ext xmlns:c16="http://schemas.microsoft.com/office/drawing/2014/chart" uri="{C3380CC4-5D6E-409C-BE32-E72D297353CC}">
                <c16:uniqueId val="{00000004-6097-4DDF-B435-5AB392B3B551}"/>
              </c:ext>
            </c:extLst>
          </c:dPt>
          <c:dPt>
            <c:idx val="5"/>
            <c:invertIfNegative val="0"/>
            <c:bubble3D val="0"/>
            <c:extLst>
              <c:ext xmlns:c16="http://schemas.microsoft.com/office/drawing/2014/chart" uri="{C3380CC4-5D6E-409C-BE32-E72D297353CC}">
                <c16:uniqueId val="{00000005-6097-4DDF-B435-5AB392B3B551}"/>
              </c:ext>
            </c:extLst>
          </c:dPt>
          <c:dPt>
            <c:idx val="6"/>
            <c:invertIfNegative val="0"/>
            <c:bubble3D val="0"/>
            <c:extLst>
              <c:ext xmlns:c16="http://schemas.microsoft.com/office/drawing/2014/chart" uri="{C3380CC4-5D6E-409C-BE32-E72D297353CC}">
                <c16:uniqueId val="{00000006-6097-4DDF-B435-5AB392B3B551}"/>
              </c:ext>
            </c:extLst>
          </c:dPt>
          <c:dPt>
            <c:idx val="7"/>
            <c:invertIfNegative val="0"/>
            <c:bubble3D val="0"/>
            <c:extLst>
              <c:ext xmlns:c16="http://schemas.microsoft.com/office/drawing/2014/chart" uri="{C3380CC4-5D6E-409C-BE32-E72D297353CC}">
                <c16:uniqueId val="{00000007-6097-4DDF-B435-5AB392B3B551}"/>
              </c:ext>
            </c:extLst>
          </c:dPt>
          <c:dPt>
            <c:idx val="8"/>
            <c:invertIfNegative val="0"/>
            <c:bubble3D val="0"/>
            <c:extLst>
              <c:ext xmlns:c16="http://schemas.microsoft.com/office/drawing/2014/chart" uri="{C3380CC4-5D6E-409C-BE32-E72D297353CC}">
                <c16:uniqueId val="{00000008-6097-4DDF-B435-5AB392B3B551}"/>
              </c:ext>
            </c:extLst>
          </c:dPt>
          <c:dPt>
            <c:idx val="9"/>
            <c:invertIfNegative val="0"/>
            <c:bubble3D val="0"/>
            <c:extLst>
              <c:ext xmlns:c16="http://schemas.microsoft.com/office/drawing/2014/chart" uri="{C3380CC4-5D6E-409C-BE32-E72D297353CC}">
                <c16:uniqueId val="{00000009-6097-4DDF-B435-5AB392B3B551}"/>
              </c:ext>
            </c:extLst>
          </c:dPt>
          <c:dPt>
            <c:idx val="10"/>
            <c:invertIfNegative val="0"/>
            <c:bubble3D val="0"/>
            <c:extLst>
              <c:ext xmlns:c16="http://schemas.microsoft.com/office/drawing/2014/chart" uri="{C3380CC4-5D6E-409C-BE32-E72D297353CC}">
                <c16:uniqueId val="{0000000A-6097-4DDF-B435-5AB392B3B551}"/>
              </c:ext>
            </c:extLst>
          </c:dPt>
          <c:dPt>
            <c:idx val="11"/>
            <c:invertIfNegative val="0"/>
            <c:bubble3D val="0"/>
            <c:extLst>
              <c:ext xmlns:c16="http://schemas.microsoft.com/office/drawing/2014/chart" uri="{C3380CC4-5D6E-409C-BE32-E72D297353CC}">
                <c16:uniqueId val="{0000000B-6097-4DDF-B435-5AB392B3B551}"/>
              </c:ext>
            </c:extLst>
          </c:dPt>
          <c:dPt>
            <c:idx val="12"/>
            <c:invertIfNegative val="0"/>
            <c:bubble3D val="0"/>
            <c:extLst>
              <c:ext xmlns:c16="http://schemas.microsoft.com/office/drawing/2014/chart" uri="{C3380CC4-5D6E-409C-BE32-E72D297353CC}">
                <c16:uniqueId val="{0000000C-6097-4DDF-B435-5AB392B3B551}"/>
              </c:ext>
            </c:extLst>
          </c:dPt>
          <c:dPt>
            <c:idx val="13"/>
            <c:invertIfNegative val="0"/>
            <c:bubble3D val="0"/>
            <c:extLst>
              <c:ext xmlns:c16="http://schemas.microsoft.com/office/drawing/2014/chart" uri="{C3380CC4-5D6E-409C-BE32-E72D297353CC}">
                <c16:uniqueId val="{0000000D-6097-4DDF-B435-5AB392B3B551}"/>
              </c:ext>
            </c:extLst>
          </c:dPt>
          <c:dPt>
            <c:idx val="14"/>
            <c:invertIfNegative val="0"/>
            <c:bubble3D val="0"/>
            <c:extLst>
              <c:ext xmlns:c16="http://schemas.microsoft.com/office/drawing/2014/chart" uri="{C3380CC4-5D6E-409C-BE32-E72D297353CC}">
                <c16:uniqueId val="{0000000E-6097-4DDF-B435-5AB392B3B551}"/>
              </c:ext>
            </c:extLst>
          </c:dPt>
          <c:dPt>
            <c:idx val="15"/>
            <c:invertIfNegative val="0"/>
            <c:bubble3D val="0"/>
            <c:extLst>
              <c:ext xmlns:c16="http://schemas.microsoft.com/office/drawing/2014/chart" uri="{C3380CC4-5D6E-409C-BE32-E72D297353CC}">
                <c16:uniqueId val="{0000000F-6097-4DDF-B435-5AB392B3B551}"/>
              </c:ext>
            </c:extLst>
          </c:dPt>
          <c:dPt>
            <c:idx val="16"/>
            <c:invertIfNegative val="0"/>
            <c:bubble3D val="0"/>
            <c:extLst>
              <c:ext xmlns:c16="http://schemas.microsoft.com/office/drawing/2014/chart" uri="{C3380CC4-5D6E-409C-BE32-E72D297353CC}">
                <c16:uniqueId val="{00000010-6097-4DDF-B435-5AB392B3B551}"/>
              </c:ext>
            </c:extLst>
          </c:dPt>
          <c:dPt>
            <c:idx val="17"/>
            <c:invertIfNegative val="0"/>
            <c:bubble3D val="0"/>
            <c:extLst>
              <c:ext xmlns:c16="http://schemas.microsoft.com/office/drawing/2014/chart" uri="{C3380CC4-5D6E-409C-BE32-E72D297353CC}">
                <c16:uniqueId val="{00000011-6097-4DDF-B435-5AB392B3B551}"/>
              </c:ext>
            </c:extLst>
          </c:dPt>
          <c:dPt>
            <c:idx val="18"/>
            <c:invertIfNegative val="0"/>
            <c:bubble3D val="0"/>
            <c:extLst>
              <c:ext xmlns:c16="http://schemas.microsoft.com/office/drawing/2014/chart" uri="{C3380CC4-5D6E-409C-BE32-E72D297353CC}">
                <c16:uniqueId val="{00000012-6097-4DDF-B435-5AB392B3B551}"/>
              </c:ext>
            </c:extLst>
          </c:dPt>
          <c:dPt>
            <c:idx val="19"/>
            <c:invertIfNegative val="0"/>
            <c:bubble3D val="0"/>
            <c:extLst>
              <c:ext xmlns:c16="http://schemas.microsoft.com/office/drawing/2014/chart" uri="{C3380CC4-5D6E-409C-BE32-E72D297353CC}">
                <c16:uniqueId val="{00000013-6097-4DDF-B435-5AB392B3B551}"/>
              </c:ext>
            </c:extLst>
          </c:dPt>
          <c:dPt>
            <c:idx val="20"/>
            <c:invertIfNegative val="0"/>
            <c:bubble3D val="0"/>
            <c:extLst>
              <c:ext xmlns:c16="http://schemas.microsoft.com/office/drawing/2014/chart" uri="{C3380CC4-5D6E-409C-BE32-E72D297353CC}">
                <c16:uniqueId val="{00000014-6097-4DDF-B435-5AB392B3B551}"/>
              </c:ext>
            </c:extLst>
          </c:dPt>
          <c:dPt>
            <c:idx val="21"/>
            <c:invertIfNegative val="0"/>
            <c:bubble3D val="0"/>
            <c:extLst>
              <c:ext xmlns:c16="http://schemas.microsoft.com/office/drawing/2014/chart" uri="{C3380CC4-5D6E-409C-BE32-E72D297353CC}">
                <c16:uniqueId val="{00000015-6097-4DDF-B435-5AB392B3B551}"/>
              </c:ext>
            </c:extLst>
          </c:dPt>
          <c:dPt>
            <c:idx val="22"/>
            <c:invertIfNegative val="0"/>
            <c:bubble3D val="0"/>
            <c:extLst>
              <c:ext xmlns:c16="http://schemas.microsoft.com/office/drawing/2014/chart" uri="{C3380CC4-5D6E-409C-BE32-E72D297353CC}">
                <c16:uniqueId val="{00000016-6097-4DDF-B435-5AB392B3B551}"/>
              </c:ext>
            </c:extLst>
          </c:dPt>
          <c:dPt>
            <c:idx val="23"/>
            <c:invertIfNegative val="0"/>
            <c:bubble3D val="0"/>
            <c:extLst>
              <c:ext xmlns:c16="http://schemas.microsoft.com/office/drawing/2014/chart" uri="{C3380CC4-5D6E-409C-BE32-E72D297353CC}">
                <c16:uniqueId val="{00000017-6097-4DDF-B435-5AB392B3B551}"/>
              </c:ext>
            </c:extLst>
          </c:dPt>
          <c:dPt>
            <c:idx val="24"/>
            <c:invertIfNegative val="0"/>
            <c:bubble3D val="0"/>
            <c:extLst>
              <c:ext xmlns:c16="http://schemas.microsoft.com/office/drawing/2014/chart" uri="{C3380CC4-5D6E-409C-BE32-E72D297353CC}">
                <c16:uniqueId val="{00000018-6097-4DDF-B435-5AB392B3B551}"/>
              </c:ext>
            </c:extLst>
          </c:dPt>
          <c:cat>
            <c:strRef>
              <c:f>'Recovery time'!$F$17:$F$25</c:f>
              <c:strCache>
                <c:ptCount val="9"/>
                <c:pt idx="0">
                  <c:v>2019 Q4</c:v>
                </c:pt>
                <c:pt idx="1">
                  <c:v>2020 Q1</c:v>
                </c:pt>
                <c:pt idx="2">
                  <c:v>2020 Q2</c:v>
                </c:pt>
                <c:pt idx="3">
                  <c:v>2020 Q3</c:v>
                </c:pt>
                <c:pt idx="4">
                  <c:v>2020 Q4</c:v>
                </c:pt>
                <c:pt idx="5">
                  <c:v>2021 Q1</c:v>
                </c:pt>
                <c:pt idx="6">
                  <c:v>2021 Q2</c:v>
                </c:pt>
                <c:pt idx="7">
                  <c:v>2021 Q3</c:v>
                </c:pt>
                <c:pt idx="8">
                  <c:v>2021 Q4</c:v>
                </c:pt>
              </c:strCache>
              <c:extLst/>
            </c:strRef>
          </c:cat>
          <c:val>
            <c:numRef>
              <c:f>'Recovery time'!$G$17:$G$25</c:f>
              <c:numCache>
                <c:formatCode>"$"#,##0</c:formatCode>
                <c:ptCount val="9"/>
                <c:pt idx="0">
                  <c:v>19254</c:v>
                </c:pt>
                <c:pt idx="1">
                  <c:v>19010.8</c:v>
                </c:pt>
                <c:pt idx="2">
                  <c:v>17302.5</c:v>
                </c:pt>
                <c:pt idx="3">
                  <c:v>18596.5</c:v>
                </c:pt>
                <c:pt idx="4">
                  <c:v>18783.900000000001</c:v>
                </c:pt>
                <c:pt idx="5">
                  <c:v>19015.858865827289</c:v>
                </c:pt>
                <c:pt idx="6">
                  <c:v>19406.872463755863</c:v>
                </c:pt>
                <c:pt idx="7">
                  <c:v>19752.557379516515</c:v>
                </c:pt>
                <c:pt idx="8">
                  <c:v>19994.526207415594</c:v>
                </c:pt>
              </c:numCache>
              <c:extLst/>
            </c:numRef>
          </c:val>
          <c:extLst>
            <c:ext xmlns:c16="http://schemas.microsoft.com/office/drawing/2014/chart" uri="{C3380CC4-5D6E-409C-BE32-E72D297353CC}">
              <c16:uniqueId val="{00000019-6097-4DDF-B435-5AB392B3B551}"/>
            </c:ext>
          </c:extLst>
        </c:ser>
        <c:dLbls>
          <c:showLegendKey val="0"/>
          <c:showVal val="0"/>
          <c:showCatName val="0"/>
          <c:showSerName val="0"/>
          <c:showPercent val="0"/>
          <c:showBubbleSize val="0"/>
        </c:dLbls>
        <c:gapWidth val="300"/>
        <c:axId val="573721984"/>
        <c:axId val="573719688"/>
      </c:barChart>
      <c:catAx>
        <c:axId val="57372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3719688"/>
        <c:crosses val="autoZero"/>
        <c:auto val="1"/>
        <c:lblAlgn val="ctr"/>
        <c:lblOffset val="100"/>
        <c:noMultiLvlLbl val="0"/>
      </c:catAx>
      <c:valAx>
        <c:axId val="573719688"/>
        <c:scaling>
          <c:orientation val="minMax"/>
          <c:max val="20000"/>
          <c:min val="17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3721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'FRED Graph'!$F$12</c:f>
              <c:strCache>
                <c:ptCount val="1"/>
                <c:pt idx="0">
                  <c:v>Personal Income</c:v>
                </c:pt>
              </c:strCache>
            </c:strRef>
          </c:tx>
          <c:spPr>
            <a:solidFill>
              <a:schemeClr val="accent1">
                <a:tint val="77000"/>
              </a:schemeClr>
            </a:solidFill>
            <a:ln>
              <a:noFill/>
            </a:ln>
            <a:effectLst/>
          </c:spPr>
          <c:invertIfNegative val="0"/>
          <c:cat>
            <c:numRef>
              <c:f>'FRED Graph'!$E$26:$E$38</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Graph'!$F$26:$F$38</c:f>
              <c:numCache>
                <c:formatCode>"$"#,##0</c:formatCode>
                <c:ptCount val="13"/>
                <c:pt idx="0">
                  <c:v>19116.2</c:v>
                </c:pt>
                <c:pt idx="1">
                  <c:v>18763.5</c:v>
                </c:pt>
                <c:pt idx="2">
                  <c:v>21093.1</c:v>
                </c:pt>
                <c:pt idx="3">
                  <c:v>20246.099999999999</c:v>
                </c:pt>
                <c:pt idx="4">
                  <c:v>20032.7</c:v>
                </c:pt>
                <c:pt idx="5">
                  <c:v>20173.900000000001</c:v>
                </c:pt>
                <c:pt idx="6">
                  <c:v>19624.3</c:v>
                </c:pt>
                <c:pt idx="7">
                  <c:v>19762.2</c:v>
                </c:pt>
                <c:pt idx="8">
                  <c:v>19628.7</c:v>
                </c:pt>
                <c:pt idx="9">
                  <c:v>19386.3</c:v>
                </c:pt>
                <c:pt idx="10">
                  <c:v>19491.3</c:v>
                </c:pt>
                <c:pt idx="11">
                  <c:v>21462.2</c:v>
                </c:pt>
                <c:pt idx="12">
                  <c:v>19945.599999999999</c:v>
                </c:pt>
              </c:numCache>
            </c:numRef>
          </c:val>
          <c:extLst>
            <c:ext xmlns:c16="http://schemas.microsoft.com/office/drawing/2014/chart" uri="{C3380CC4-5D6E-409C-BE32-E72D297353CC}">
              <c16:uniqueId val="{00000000-3563-4CDF-AA73-C578183BD010}"/>
            </c:ext>
          </c:extLst>
        </c:ser>
        <c:dLbls>
          <c:showLegendKey val="0"/>
          <c:showVal val="0"/>
          <c:showCatName val="0"/>
          <c:showSerName val="0"/>
          <c:showPercent val="0"/>
          <c:showBubbleSize val="0"/>
        </c:dLbls>
        <c:gapWidth val="150"/>
        <c:axId val="546283400"/>
        <c:axId val="1"/>
      </c:barChart>
      <c:lineChart>
        <c:grouping val="standard"/>
        <c:varyColors val="0"/>
        <c:ser>
          <c:idx val="1"/>
          <c:order val="1"/>
          <c:tx>
            <c:strRef>
              <c:f>'FRED Graph'!$G$12</c:f>
              <c:strCache>
                <c:ptCount val="1"/>
                <c:pt idx="0">
                  <c:v>% Change from Previous Month</c:v>
                </c:pt>
              </c:strCache>
            </c:strRef>
          </c:tx>
          <c:spPr>
            <a:ln w="28575" cap="rnd">
              <a:solidFill>
                <a:schemeClr val="accent1">
                  <a:shade val="76000"/>
                </a:schemeClr>
              </a:solidFill>
              <a:round/>
            </a:ln>
            <a:effectLst/>
          </c:spPr>
          <c:marker>
            <c:symbol val="none"/>
          </c:marker>
          <c:cat>
            <c:numRef>
              <c:f>'FRED Graph'!$E$26:$E$38</c:f>
              <c:numCache>
                <c:formatCode>mmm\ yy</c:formatCode>
                <c:ptCount val="1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numCache>
            </c:numRef>
          </c:cat>
          <c:val>
            <c:numRef>
              <c:f>'FRED Graph'!$G$26:$G$38</c:f>
              <c:numCache>
                <c:formatCode>0.0%</c:formatCode>
                <c:ptCount val="13"/>
                <c:pt idx="0">
                  <c:v>7.5316365629596316E-3</c:v>
                </c:pt>
                <c:pt idx="1">
                  <c:v>-1.8450319624193079E-2</c:v>
                </c:pt>
                <c:pt idx="2">
                  <c:v>0.1241559410557731</c:v>
                </c:pt>
                <c:pt idx="3">
                  <c:v>-4.0155311452560349E-2</c:v>
                </c:pt>
                <c:pt idx="4">
                  <c:v>-1.054030158894792E-2</c:v>
                </c:pt>
                <c:pt idx="5">
                  <c:v>7.0484757421616084E-3</c:v>
                </c:pt>
                <c:pt idx="6">
                  <c:v>-2.7243121062362818E-2</c:v>
                </c:pt>
                <c:pt idx="7">
                  <c:v>7.0270022370224616E-3</c:v>
                </c:pt>
                <c:pt idx="8">
                  <c:v>-6.7553207638825219E-3</c:v>
                </c:pt>
                <c:pt idx="9">
                  <c:v>-1.2349264087789913E-2</c:v>
                </c:pt>
                <c:pt idx="10">
                  <c:v>5.4161959734451148E-3</c:v>
                </c:pt>
                <c:pt idx="11">
                  <c:v>0.10111690856946431</c:v>
                </c:pt>
                <c:pt idx="12">
                  <c:v>-7.066377165435056E-2</c:v>
                </c:pt>
              </c:numCache>
            </c:numRef>
          </c:val>
          <c:smooth val="0"/>
          <c:extLst>
            <c:ext xmlns:c16="http://schemas.microsoft.com/office/drawing/2014/chart" uri="{C3380CC4-5D6E-409C-BE32-E72D297353CC}">
              <c16:uniqueId val="{00000001-3563-4CDF-AA73-C578183BD010}"/>
            </c:ext>
          </c:extLst>
        </c:ser>
        <c:dLbls>
          <c:showLegendKey val="0"/>
          <c:showVal val="0"/>
          <c:showCatName val="0"/>
          <c:showSerName val="0"/>
          <c:showPercent val="0"/>
          <c:showBubbleSize val="0"/>
        </c:dLbls>
        <c:marker val="1"/>
        <c:smooth val="0"/>
        <c:axId val="3"/>
        <c:axId val="4"/>
      </c:lineChart>
      <c:dateAx>
        <c:axId val="546283400"/>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Offset val="100"/>
        <c:baseTimeUnit val="months"/>
      </c:dateAx>
      <c:valAx>
        <c:axId val="1"/>
        <c:scaling>
          <c:orientation val="minMax"/>
          <c:max val="21500"/>
          <c:min val="1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$Billions annualized</a:t>
                </a:r>
              </a:p>
            </c:rich>
          </c:tx>
          <c:layout>
            <c:manualLayout>
              <c:xMode val="edge"/>
              <c:yMode val="edge"/>
              <c:x val="0"/>
              <c:y val="0.32253852239761893"/>
            </c:manualLayout>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6283400"/>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0.125"/>
          <c:min val="-8.0000000000000016E-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
        <c:crosses val="max"/>
        <c:crossBetween val="between"/>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0.08231</cdr:x>
      <cdr:y>0</cdr:y>
    </cdr:from>
    <cdr:to>
      <cdr:x>0.18191</cdr:x>
      <cdr:y>0.04819</cdr:y>
    </cdr:to>
    <cdr:sp macro="" textlink="">
      <cdr:nvSpPr>
        <cdr:cNvPr id="3" name="TextBox 6">
          <a:extLst xmlns:a="http://schemas.openxmlformats.org/drawingml/2006/main">
            <a:ext uri="{FF2B5EF4-FFF2-40B4-BE49-F238E27FC236}">
              <a16:creationId xmlns:a16="http://schemas.microsoft.com/office/drawing/2014/main" id="{34B9AA4B-6DEA-4DFF-8E47-A0CCFAECA331}"/>
            </a:ext>
          </a:extLst>
        </cdr:cNvPr>
        <cdr:cNvSpPr txBox="1"/>
      </cdr:nvSpPr>
      <cdr:spPr>
        <a:xfrm xmlns:a="http://schemas.openxmlformats.org/drawingml/2006/main">
          <a:off x="1003540" y="0"/>
          <a:ext cx="1214323" cy="2051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lumMod val="75000"/>
                  <a:lumOff val="25000"/>
                </a:schemeClr>
              </a:solidFill>
            </a:rPr>
            <a:t>6,867,000</a:t>
          </a:r>
        </a:p>
      </cdr:txBody>
    </cdr:sp>
  </cdr:relSizeAnchor>
  <cdr:relSizeAnchor xmlns:cdr="http://schemas.openxmlformats.org/drawingml/2006/chartDrawing">
    <cdr:from>
      <cdr:x>0.93833</cdr:x>
      <cdr:y>0.64187</cdr:y>
    </cdr:from>
    <cdr:to>
      <cdr:x>1</cdr:x>
      <cdr:y>0.70507</cdr:y>
    </cdr:to>
    <cdr:sp macro="" textlink="">
      <cdr:nvSpPr>
        <cdr:cNvPr id="4" name="TextBox 7">
          <a:extLst xmlns:a="http://schemas.openxmlformats.org/drawingml/2006/main">
            <a:ext uri="{FF2B5EF4-FFF2-40B4-BE49-F238E27FC236}">
              <a16:creationId xmlns:a16="http://schemas.microsoft.com/office/drawing/2014/main" id="{805AFAC5-44A7-44A5-92D6-0DA2A1E52D56}"/>
            </a:ext>
          </a:extLst>
        </cdr:cNvPr>
        <cdr:cNvSpPr txBox="1"/>
      </cdr:nvSpPr>
      <cdr:spPr>
        <a:xfrm xmlns:a="http://schemas.openxmlformats.org/drawingml/2006/main">
          <a:off x="11440119" y="2813194"/>
          <a:ext cx="751880" cy="276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lumMod val="75000"/>
                  <a:lumOff val="25000"/>
                </a:schemeClr>
              </a:solidFill>
            </a:rPr>
            <a:t>719,000</a:t>
          </a:r>
        </a:p>
      </cdr:txBody>
    </cdr:sp>
  </cdr:relSizeAnchor>
</c:userShapes>
</file>

<file path=ppt/drawings/drawing2.xml><?xml version="1.0" encoding="utf-8"?>
<c:userShapes xmlns:c="http://schemas.openxmlformats.org/drawingml/2006/chart">
  <cdr:relSizeAnchor xmlns:cdr="http://schemas.openxmlformats.org/drawingml/2006/chartDrawing">
    <cdr:from>
      <cdr:x>0.10215</cdr:x>
      <cdr:y>0.16511</cdr:y>
    </cdr:from>
    <cdr:to>
      <cdr:x>0.10215</cdr:x>
      <cdr:y>0.38692</cdr:y>
    </cdr:to>
    <cdr:cxnSp macro="">
      <cdr:nvCxnSpPr>
        <cdr:cNvPr id="2" name="Straight Connector 1">
          <a:extLst xmlns:a="http://schemas.openxmlformats.org/drawingml/2006/main">
            <a:ext uri="{FF2B5EF4-FFF2-40B4-BE49-F238E27FC236}">
              <a16:creationId xmlns:a16="http://schemas.microsoft.com/office/drawing/2014/main" id="{6B16A9A8-48BB-4003-9313-6B95E758B4BB}"/>
            </a:ext>
          </a:extLst>
        </cdr:cNvPr>
        <cdr:cNvCxnSpPr/>
      </cdr:nvCxnSpPr>
      <cdr:spPr>
        <a:xfrm xmlns:a="http://schemas.openxmlformats.org/drawingml/2006/main">
          <a:off x="1245403" y="748910"/>
          <a:ext cx="0" cy="100614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0.97148</cdr:x>
      <cdr:y>0.15419</cdr:y>
    </cdr:from>
    <cdr:to>
      <cdr:x>0.97148</cdr:x>
      <cdr:y>0.38272</cdr:y>
    </cdr:to>
    <cdr:cxnSp macro="">
      <cdr:nvCxnSpPr>
        <cdr:cNvPr id="4" name="Straight Connector 3">
          <a:extLst xmlns:a="http://schemas.openxmlformats.org/drawingml/2006/main">
            <a:ext uri="{FF2B5EF4-FFF2-40B4-BE49-F238E27FC236}">
              <a16:creationId xmlns:a16="http://schemas.microsoft.com/office/drawing/2014/main" id="{6B3E9FE1-A27D-4354-83E8-D3692664BF67}"/>
            </a:ext>
          </a:extLst>
        </cdr:cNvPr>
        <cdr:cNvCxnSpPr/>
      </cdr:nvCxnSpPr>
      <cdr:spPr>
        <a:xfrm xmlns:a="http://schemas.openxmlformats.org/drawingml/2006/main">
          <a:off x="11844242" y="699384"/>
          <a:ext cx="0" cy="103659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0.10149</cdr:x>
      <cdr:y>0.16131</cdr:y>
    </cdr:from>
    <cdr:to>
      <cdr:x>0.45142</cdr:x>
      <cdr:y>0.16131</cdr:y>
    </cdr:to>
    <cdr:cxnSp macro="">
      <cdr:nvCxnSpPr>
        <cdr:cNvPr id="5" name="Straight Connector 4">
          <a:extLst xmlns:a="http://schemas.openxmlformats.org/drawingml/2006/main">
            <a:ext uri="{FF2B5EF4-FFF2-40B4-BE49-F238E27FC236}">
              <a16:creationId xmlns:a16="http://schemas.microsoft.com/office/drawing/2014/main" id="{B78A3401-9EE1-4FB9-92FE-9AF141E97832}"/>
            </a:ext>
          </a:extLst>
        </cdr:cNvPr>
        <cdr:cNvCxnSpPr>
          <a:cxnSpLocks xmlns:a="http://schemas.openxmlformats.org/drawingml/2006/main"/>
        </cdr:cNvCxnSpPr>
      </cdr:nvCxnSpPr>
      <cdr:spPr>
        <a:xfrm xmlns:a="http://schemas.openxmlformats.org/drawingml/2006/main">
          <a:off x="1237357" y="731695"/>
          <a:ext cx="42662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0.47426</cdr:x>
      <cdr:y>0.11897</cdr:y>
    </cdr:from>
    <cdr:to>
      <cdr:x>0.59544</cdr:x>
      <cdr:y>0.20039</cdr:y>
    </cdr:to>
    <cdr:sp macro="" textlink="">
      <cdr:nvSpPr>
        <cdr:cNvPr id="7" name="TextBox 5">
          <a:extLst xmlns:a="http://schemas.openxmlformats.org/drawingml/2006/main">
            <a:ext uri="{FF2B5EF4-FFF2-40B4-BE49-F238E27FC236}">
              <a16:creationId xmlns:a16="http://schemas.microsoft.com/office/drawing/2014/main" id="{7437CF32-ABF4-405C-A820-016285F2A90F}"/>
            </a:ext>
          </a:extLst>
        </cdr:cNvPr>
        <cdr:cNvSpPr txBox="1"/>
      </cdr:nvSpPr>
      <cdr:spPr>
        <a:xfrm xmlns:a="http://schemas.openxmlformats.org/drawingml/2006/main">
          <a:off x="5782136" y="539624"/>
          <a:ext cx="147742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800" i="1" u="sng" dirty="0"/>
            <a:t>Forecast</a:t>
          </a:r>
        </a:p>
      </cdr:txBody>
    </cdr:sp>
  </cdr:relSizeAnchor>
  <cdr:relSizeAnchor xmlns:cdr="http://schemas.openxmlformats.org/drawingml/2006/chartDrawing">
    <cdr:from>
      <cdr:x>0.58019</cdr:x>
      <cdr:y>0.15336</cdr:y>
    </cdr:from>
    <cdr:to>
      <cdr:x>0.97148</cdr:x>
      <cdr:y>0.15336</cdr:y>
    </cdr:to>
    <cdr:cxnSp macro="">
      <cdr:nvCxnSpPr>
        <cdr:cNvPr id="9" name="Straight Connector 8">
          <a:extLst xmlns:a="http://schemas.openxmlformats.org/drawingml/2006/main">
            <a:ext uri="{FF2B5EF4-FFF2-40B4-BE49-F238E27FC236}">
              <a16:creationId xmlns:a16="http://schemas.microsoft.com/office/drawing/2014/main" id="{6B864B9A-B81E-4254-9C7A-924C90BB97E6}"/>
            </a:ext>
          </a:extLst>
        </cdr:cNvPr>
        <cdr:cNvCxnSpPr>
          <a:cxnSpLocks xmlns:a="http://schemas.openxmlformats.org/drawingml/2006/main"/>
        </cdr:cNvCxnSpPr>
      </cdr:nvCxnSpPr>
      <cdr:spPr>
        <a:xfrm xmlns:a="http://schemas.openxmlformats.org/drawingml/2006/main">
          <a:off x="7073660" y="695647"/>
          <a:ext cx="4770582"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0.11349</cdr:x>
      <cdr:y>0.2538</cdr:y>
    </cdr:from>
    <cdr:to>
      <cdr:x>0.94497</cdr:x>
      <cdr:y>0.2538</cdr:y>
    </cdr:to>
    <cdr:cxnSp macro="">
      <cdr:nvCxnSpPr>
        <cdr:cNvPr id="3" name="Straight Connector 2">
          <a:extLst xmlns:a="http://schemas.openxmlformats.org/drawingml/2006/main">
            <a:ext uri="{FF2B5EF4-FFF2-40B4-BE49-F238E27FC236}">
              <a16:creationId xmlns:a16="http://schemas.microsoft.com/office/drawing/2014/main" id="{877093C1-F626-4F83-BF96-E401AB29BFA6}"/>
            </a:ext>
          </a:extLst>
        </cdr:cNvPr>
        <cdr:cNvCxnSpPr/>
      </cdr:nvCxnSpPr>
      <cdr:spPr>
        <a:xfrm xmlns:a="http://schemas.openxmlformats.org/drawingml/2006/main">
          <a:off x="1383632" y="1151213"/>
          <a:ext cx="10137442" cy="0"/>
        </a:xfrm>
        <a:prstGeom xmlns:a="http://schemas.openxmlformats.org/drawingml/2006/main" prst="line">
          <a:avLst/>
        </a:prstGeom>
        <a:ln xmlns:a="http://schemas.openxmlformats.org/drawingml/2006/main" w="2857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0.09489</cdr:x>
      <cdr:y>0.66508</cdr:y>
    </cdr:from>
    <cdr:to>
      <cdr:x>0.92233</cdr:x>
      <cdr:y>0.66508</cdr:y>
    </cdr:to>
    <cdr:cxnSp macro="">
      <cdr:nvCxnSpPr>
        <cdr:cNvPr id="3" name="Straight Connector 2">
          <a:extLst xmlns:a="http://schemas.openxmlformats.org/drawingml/2006/main">
            <a:ext uri="{FF2B5EF4-FFF2-40B4-BE49-F238E27FC236}">
              <a16:creationId xmlns:a16="http://schemas.microsoft.com/office/drawing/2014/main" id="{6D325985-D46C-4814-BFF5-E3AA64ABBF43}"/>
            </a:ext>
          </a:extLst>
        </cdr:cNvPr>
        <cdr:cNvCxnSpPr/>
      </cdr:nvCxnSpPr>
      <cdr:spPr>
        <a:xfrm xmlns:a="http://schemas.openxmlformats.org/drawingml/2006/main" flipV="1">
          <a:off x="821184" y="4171950"/>
          <a:ext cx="7160766" cy="0"/>
        </a:xfrm>
        <a:prstGeom xmlns:a="http://schemas.openxmlformats.org/drawingml/2006/main" prst="line">
          <a:avLst/>
        </a:prstGeom>
        <a:ln xmlns:a="http://schemas.openxmlformats.org/drawingml/2006/main" w="381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0.09489</cdr:x>
      <cdr:y>0.66508</cdr:y>
    </cdr:from>
    <cdr:to>
      <cdr:x>0.92233</cdr:x>
      <cdr:y>0.66508</cdr:y>
    </cdr:to>
    <cdr:cxnSp macro="">
      <cdr:nvCxnSpPr>
        <cdr:cNvPr id="2" name="Straight Connector 2">
          <a:extLst xmlns:a="http://schemas.openxmlformats.org/drawingml/2006/main">
            <a:ext uri="{FF2B5EF4-FFF2-40B4-BE49-F238E27FC236}">
              <a16:creationId xmlns:a16="http://schemas.microsoft.com/office/drawing/2014/main" id="{23143187-277C-4A9F-86F4-DBDE9910258F}"/>
            </a:ext>
          </a:extLst>
        </cdr:cNvPr>
        <cdr:cNvCxnSpPr/>
      </cdr:nvCxnSpPr>
      <cdr:spPr>
        <a:xfrm xmlns:a="http://schemas.openxmlformats.org/drawingml/2006/main" flipV="1">
          <a:off x="821184" y="4171950"/>
          <a:ext cx="7160766" cy="0"/>
        </a:xfrm>
        <a:prstGeom xmlns:a="http://schemas.openxmlformats.org/drawingml/2006/main" prst="line">
          <a:avLst/>
        </a:prstGeom>
        <a:ln xmlns:a="http://schemas.openxmlformats.org/drawingml/2006/main" w="381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0.89982</cdr:x>
      <cdr:y>0.42225</cdr:y>
    </cdr:from>
    <cdr:to>
      <cdr:x>0.89982</cdr:x>
      <cdr:y>0.65108</cdr:y>
    </cdr:to>
    <cdr:cxnSp macro="">
      <cdr:nvCxnSpPr>
        <cdr:cNvPr id="4" name="Straight Arrow Connector 4">
          <a:extLst xmlns:a="http://schemas.openxmlformats.org/drawingml/2006/main">
            <a:ext uri="{FF2B5EF4-FFF2-40B4-BE49-F238E27FC236}">
              <a16:creationId xmlns:a16="http://schemas.microsoft.com/office/drawing/2014/main" id="{977F296D-693F-43AB-9908-07B9378B2B9F}"/>
            </a:ext>
          </a:extLst>
        </cdr:cNvPr>
        <cdr:cNvCxnSpPr/>
      </cdr:nvCxnSpPr>
      <cdr:spPr>
        <a:xfrm xmlns:a="http://schemas.openxmlformats.org/drawingml/2006/main" flipV="1">
          <a:off x="10970625" y="1894974"/>
          <a:ext cx="0" cy="1026919"/>
        </a:xfrm>
        <a:prstGeom xmlns:a="http://schemas.openxmlformats.org/drawingml/2006/main" prst="straightConnector1">
          <a:avLst/>
        </a:prstGeom>
        <a:ln xmlns:a="http://schemas.openxmlformats.org/drawingml/2006/main" w="38100">
          <a:solidFill>
            <a:sysClr val="windowText" lastClr="00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0.8718</cdr:x>
      <cdr:y>0.18767</cdr:y>
    </cdr:from>
    <cdr:to>
      <cdr:x>0.97148</cdr:x>
      <cdr:y>0.42359</cdr:y>
    </cdr:to>
    <cdr:sp macro="" textlink="">
      <cdr:nvSpPr>
        <cdr:cNvPr id="6" name="TextBox 6">
          <a:extLst xmlns:a="http://schemas.openxmlformats.org/drawingml/2006/main">
            <a:ext uri="{FF2B5EF4-FFF2-40B4-BE49-F238E27FC236}">
              <a16:creationId xmlns:a16="http://schemas.microsoft.com/office/drawing/2014/main" id="{BE4E14E5-ED0D-4EFF-8587-ABC5F4F476F8}"/>
            </a:ext>
          </a:extLst>
        </cdr:cNvPr>
        <cdr:cNvSpPr txBox="1"/>
      </cdr:nvSpPr>
      <cdr:spPr>
        <a:xfrm xmlns:a="http://schemas.openxmlformats.org/drawingml/2006/main">
          <a:off x="10628991" y="842211"/>
          <a:ext cx="1215251" cy="10587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400" b="1" dirty="0">
              <a:solidFill>
                <a:sysClr val="windowText" lastClr="000000"/>
              </a:solidFill>
            </a:rPr>
            <a:t>Income</a:t>
          </a:r>
          <a:r>
            <a:rPr lang="en-US" sz="1400" b="1" baseline="0" dirty="0">
              <a:solidFill>
                <a:sysClr val="windowText" lastClr="000000"/>
              </a:solidFill>
            </a:rPr>
            <a:t> is </a:t>
          </a:r>
          <a:r>
            <a:rPr lang="en-US" sz="1400" b="1" dirty="0">
              <a:solidFill>
                <a:sysClr val="windowText" lastClr="000000"/>
              </a:solidFill>
            </a:rPr>
            <a:t>4.3</a:t>
          </a:r>
          <a:r>
            <a:rPr lang="en-US" sz="1400" b="1" baseline="0" dirty="0">
              <a:solidFill>
                <a:sysClr val="windowText" lastClr="000000"/>
              </a:solidFill>
            </a:rPr>
            <a:t>% higher than pre-pandemic</a:t>
          </a:r>
          <a:endParaRPr lang="en-US" sz="1400" b="1" dirty="0">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0.0898</cdr:x>
      <cdr:y>0.74737</cdr:y>
    </cdr:from>
    <cdr:to>
      <cdr:x>0.96217</cdr:x>
      <cdr:y>0.74737</cdr:y>
    </cdr:to>
    <cdr:cxnSp macro="">
      <cdr:nvCxnSpPr>
        <cdr:cNvPr id="2" name="Straight Connector 1">
          <a:extLst xmlns:a="http://schemas.openxmlformats.org/drawingml/2006/main">
            <a:ext uri="{FF2B5EF4-FFF2-40B4-BE49-F238E27FC236}">
              <a16:creationId xmlns:a16="http://schemas.microsoft.com/office/drawing/2014/main" id="{76806464-756C-455D-AA95-DADF3CB50DD5}"/>
            </a:ext>
          </a:extLst>
        </cdr:cNvPr>
        <cdr:cNvCxnSpPr/>
      </cdr:nvCxnSpPr>
      <cdr:spPr>
        <a:xfrm xmlns:a="http://schemas.openxmlformats.org/drawingml/2006/main">
          <a:off x="1094874" y="3416968"/>
          <a:ext cx="10635916" cy="0"/>
        </a:xfrm>
        <a:prstGeom xmlns:a="http://schemas.openxmlformats.org/drawingml/2006/main" prst="line">
          <a:avLst/>
        </a:prstGeom>
        <a:ln xmlns:a="http://schemas.openxmlformats.org/drawingml/2006/main" w="381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0.13736</cdr:x>
      <cdr:y>0.24584</cdr:y>
    </cdr:from>
    <cdr:to>
      <cdr:x>0.91071</cdr:x>
      <cdr:y>0.24584</cdr:y>
    </cdr:to>
    <cdr:cxnSp macro="">
      <cdr:nvCxnSpPr>
        <cdr:cNvPr id="2" name="Straight Connector 2">
          <a:extLst xmlns:a="http://schemas.openxmlformats.org/drawingml/2006/main">
            <a:ext uri="{FF2B5EF4-FFF2-40B4-BE49-F238E27FC236}">
              <a16:creationId xmlns:a16="http://schemas.microsoft.com/office/drawing/2014/main" id="{7DFC1390-18E9-4690-BE5C-D9F67C6B9BBD}"/>
            </a:ext>
          </a:extLst>
        </cdr:cNvPr>
        <cdr:cNvCxnSpPr/>
      </cdr:nvCxnSpPr>
      <cdr:spPr>
        <a:xfrm xmlns:a="http://schemas.openxmlformats.org/drawingml/2006/main">
          <a:off x="1190625" y="1547812"/>
          <a:ext cx="6703219" cy="1"/>
        </a:xfrm>
        <a:prstGeom xmlns:a="http://schemas.openxmlformats.org/drawingml/2006/main" prst="line">
          <a:avLst/>
        </a:prstGeom>
        <a:ln xmlns:a="http://schemas.openxmlformats.org/drawingml/2006/main" w="38100">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0.06289</cdr:x>
      <cdr:y>0.27115</cdr:y>
    </cdr:from>
    <cdr:to>
      <cdr:x>0.99528</cdr:x>
      <cdr:y>0.27115</cdr:y>
    </cdr:to>
    <cdr:cxnSp macro="">
      <cdr:nvCxnSpPr>
        <cdr:cNvPr id="3" name="Straight Connector 2">
          <a:extLst xmlns:a="http://schemas.openxmlformats.org/drawingml/2006/main">
            <a:ext uri="{FF2B5EF4-FFF2-40B4-BE49-F238E27FC236}">
              <a16:creationId xmlns:a16="http://schemas.microsoft.com/office/drawing/2014/main" id="{5B15E3E1-3E28-4450-BCCB-1D6C8DEC7501}"/>
            </a:ext>
          </a:extLst>
        </cdr:cNvPr>
        <cdr:cNvCxnSpPr/>
      </cdr:nvCxnSpPr>
      <cdr:spPr>
        <a:xfrm xmlns:a="http://schemas.openxmlformats.org/drawingml/2006/main">
          <a:off x="544259" y="1700880"/>
          <a:ext cx="8069036" cy="0"/>
        </a:xfrm>
        <a:prstGeom xmlns:a="http://schemas.openxmlformats.org/drawingml/2006/main" prst="line">
          <a:avLst/>
        </a:prstGeom>
        <a:ln xmlns:a="http://schemas.openxmlformats.org/drawingml/2006/main" w="508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0.06289</cdr:x>
      <cdr:y>0.27115</cdr:y>
    </cdr:from>
    <cdr:to>
      <cdr:x>0.99528</cdr:x>
      <cdr:y>0.27115</cdr:y>
    </cdr:to>
    <cdr:cxnSp macro="">
      <cdr:nvCxnSpPr>
        <cdr:cNvPr id="2" name="Straight Connector 2">
          <a:extLst xmlns:a="http://schemas.openxmlformats.org/drawingml/2006/main">
            <a:ext uri="{FF2B5EF4-FFF2-40B4-BE49-F238E27FC236}">
              <a16:creationId xmlns:a16="http://schemas.microsoft.com/office/drawing/2014/main" id="{F57B2932-0B0E-4B6C-B590-AAA2DEC37D43}"/>
            </a:ext>
          </a:extLst>
        </cdr:cNvPr>
        <cdr:cNvCxnSpPr/>
      </cdr:nvCxnSpPr>
      <cdr:spPr>
        <a:xfrm xmlns:a="http://schemas.openxmlformats.org/drawingml/2006/main">
          <a:off x="544259" y="1700880"/>
          <a:ext cx="8069036" cy="0"/>
        </a:xfrm>
        <a:prstGeom xmlns:a="http://schemas.openxmlformats.org/drawingml/2006/main" prst="line">
          <a:avLst/>
        </a:prstGeom>
        <a:ln xmlns:a="http://schemas.openxmlformats.org/drawingml/2006/main" w="508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0AA3E-57DA-6545-B68F-66C74CDB144A}"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A800B-8A4E-5046-AB05-69ECC3D2A7B8}" type="slidenum">
              <a:rPr lang="en-US" smtClean="0"/>
              <a:t>‹#›</a:t>
            </a:fld>
            <a:endParaRPr lang="en-US"/>
          </a:p>
        </p:txBody>
      </p:sp>
    </p:spTree>
    <p:extLst>
      <p:ext uri="{BB962C8B-B14F-4D97-AF65-F5344CB8AC3E}">
        <p14:creationId xmlns:p14="http://schemas.microsoft.com/office/powerpoint/2010/main" val="252738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panose="020B0604020202020204" pitchFamily="34" charset="0"/>
              <a:buNone/>
            </a:pPr>
            <a:r>
              <a:rPr lang="en-US" sz="1400" b="1" u="sng" dirty="0">
                <a:solidFill>
                  <a:schemeClr val="tx1"/>
                </a:solidFill>
              </a:rPr>
              <a:t>Economic overview – April 1</a:t>
            </a:r>
            <a:r>
              <a:rPr lang="en-US" sz="1400" dirty="0">
                <a:solidFill>
                  <a:schemeClr val="tx1"/>
                </a:solidFill>
              </a:rPr>
              <a:t>: </a:t>
            </a: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solidFill>
                  <a:schemeClr val="tx1"/>
                </a:solidFill>
              </a:rPr>
              <a:t>The economy is doing well. Data is improving after a pullback in February. </a:t>
            </a: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solidFill>
                  <a:schemeClr val="tx1"/>
                </a:solidFill>
              </a:rPr>
              <a:t>Consumers are flush with cash because of relief payments and extra unemployment benefits. </a:t>
            </a: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solidFill>
                  <a:schemeClr val="tx1"/>
                </a:solidFill>
              </a:rPr>
              <a:t>The economy is set to </a:t>
            </a:r>
            <a:r>
              <a:rPr lang="en-US" sz="1400" b="1" u="sng" dirty="0">
                <a:solidFill>
                  <a:schemeClr val="tx1"/>
                </a:solidFill>
              </a:rPr>
              <a:t>BOOM</a:t>
            </a:r>
            <a:r>
              <a:rPr lang="en-US" sz="1400" dirty="0">
                <a:solidFill>
                  <a:schemeClr val="tx1"/>
                </a:solidFill>
              </a:rPr>
              <a:t> in a few months once virus cases decline more and more services open. </a:t>
            </a: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solidFill>
                  <a:schemeClr val="tx1"/>
                </a:solidFill>
              </a:rPr>
              <a:t>Employment is still 8.4 million below pre-pandemic levels. </a:t>
            </a: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solidFill>
                  <a:schemeClr val="tx1"/>
                </a:solidFill>
              </a:rPr>
              <a:t>Inflation is lurking as the most likely downside risk to the economy, other than a virus resurgence. </a:t>
            </a:r>
          </a:p>
        </p:txBody>
      </p:sp>
      <p:sp>
        <p:nvSpPr>
          <p:cNvPr id="4" name="Slide Number Placeholder 3"/>
          <p:cNvSpPr>
            <a:spLocks noGrp="1"/>
          </p:cNvSpPr>
          <p:nvPr>
            <p:ph type="sldNum" sz="quarter" idx="5"/>
          </p:nvPr>
        </p:nvSpPr>
        <p:spPr/>
        <p:txBody>
          <a:bodyPr/>
          <a:lstStyle/>
          <a:p>
            <a:fld id="{9DBA800B-8A4E-5046-AB05-69ECC3D2A7B8}" type="slidenum">
              <a:rPr lang="en-US" smtClean="0"/>
              <a:t>1</a:t>
            </a:fld>
            <a:endParaRPr lang="en-US"/>
          </a:p>
        </p:txBody>
      </p:sp>
    </p:spTree>
    <p:extLst>
      <p:ext uri="{BB962C8B-B14F-4D97-AF65-F5344CB8AC3E}">
        <p14:creationId xmlns:p14="http://schemas.microsoft.com/office/powerpoint/2010/main" val="81790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Income is more than 4% higher than before the pandemic. </a:t>
            </a:r>
          </a:p>
          <a:p>
            <a:pPr marL="171450" indent="-171450">
              <a:buFont typeface="Arial" panose="020B0604020202020204" pitchFamily="34" charset="0"/>
              <a:buChar char="•"/>
            </a:pPr>
            <a:r>
              <a:rPr lang="en-US" dirty="0"/>
              <a:t>This is an incredible story. Income usually falls during and after a recession. In this case, it has been higher every month except March 20202 compared to pre-pandemic.</a:t>
            </a:r>
          </a:p>
          <a:p>
            <a:pPr marL="171450" indent="-171450">
              <a:buFont typeface="Arial" panose="020B0604020202020204" pitchFamily="34" charset="0"/>
              <a:buChar char="•"/>
            </a:pPr>
            <a:r>
              <a:rPr lang="en-US" dirty="0"/>
              <a:t>This is a government-support story. The 3 pandemic relief payments, the extra unemployment benefits, and other support has boosted incomes. </a:t>
            </a:r>
          </a:p>
          <a:p>
            <a:pPr marL="171450" indent="-171450">
              <a:buFont typeface="Arial" panose="020B0604020202020204" pitchFamily="34" charset="0"/>
              <a:buChar char="•"/>
            </a:pPr>
            <a:r>
              <a:rPr lang="en-US" dirty="0"/>
              <a:t>The extra income has supported spending in recent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Bureau of Economic Analysis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10</a:t>
            </a:fld>
            <a:endParaRPr lang="en-US"/>
          </a:p>
        </p:txBody>
      </p:sp>
    </p:spTree>
    <p:extLst>
      <p:ext uri="{BB962C8B-B14F-4D97-AF65-F5344CB8AC3E}">
        <p14:creationId xmlns:p14="http://schemas.microsoft.com/office/powerpoint/2010/main" val="366888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Savings are another incredible story. They have exploded during the pandemic. </a:t>
            </a:r>
          </a:p>
          <a:p>
            <a:pPr marL="171450" indent="-171450">
              <a:buFont typeface="Arial" panose="020B0604020202020204" pitchFamily="34" charset="0"/>
              <a:buChar char="•"/>
            </a:pPr>
            <a:r>
              <a:rPr lang="en-US" dirty="0"/>
              <a:t>Total savings are close to $3 trillion (yes, trillion) since March 2020. This is roughly $2 trillion over what we’d normally save. </a:t>
            </a:r>
          </a:p>
          <a:p>
            <a:pPr marL="171450" indent="-171450">
              <a:buFont typeface="Arial" panose="020B0604020202020204" pitchFamily="34" charset="0"/>
              <a:buChar char="•"/>
            </a:pPr>
            <a:r>
              <a:rPr lang="en-US" dirty="0"/>
              <a:t>This accumulation of money is waiting to be spent when the economy fully opens. </a:t>
            </a:r>
          </a:p>
          <a:p>
            <a:pPr marL="171450" indent="-171450">
              <a:buFont typeface="Arial" panose="020B0604020202020204" pitchFamily="34" charset="0"/>
              <a:buChar char="•"/>
            </a:pPr>
            <a:r>
              <a:rPr lang="en-US" dirty="0"/>
              <a:t>Look for it to go to services/experiences like travel, tourism, restaurants, events and other similar things that we haven’t been able to do for more than a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Bureau of Economic Analysis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11</a:t>
            </a:fld>
            <a:endParaRPr lang="en-US"/>
          </a:p>
        </p:txBody>
      </p:sp>
    </p:spTree>
    <p:extLst>
      <p:ext uri="{BB962C8B-B14F-4D97-AF65-F5344CB8AC3E}">
        <p14:creationId xmlns:p14="http://schemas.microsoft.com/office/powerpoint/2010/main" val="13366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Total spending was falling at the end of 2020 as the pandemic picked up.</a:t>
            </a:r>
          </a:p>
          <a:p>
            <a:pPr marL="171450" indent="-171450">
              <a:buFont typeface="Arial" panose="020B0604020202020204" pitchFamily="34" charset="0"/>
              <a:buChar char="•"/>
            </a:pPr>
            <a:r>
              <a:rPr lang="en-US" dirty="0"/>
              <a:t>It rose sharply in January because of the $600 checks. </a:t>
            </a:r>
          </a:p>
          <a:p>
            <a:pPr marL="171450" indent="-171450">
              <a:buFont typeface="Arial" panose="020B0604020202020204" pitchFamily="34" charset="0"/>
              <a:buChar char="•"/>
            </a:pPr>
            <a:r>
              <a:rPr lang="en-US" dirty="0"/>
              <a:t>It is still lower than pre-pandemic though, despite a strong rebound. </a:t>
            </a:r>
          </a:p>
          <a:p>
            <a:pPr marL="171450" indent="-171450">
              <a:buFont typeface="Arial" panose="020B0604020202020204" pitchFamily="34" charset="0"/>
              <a:buChar char="•"/>
            </a:pPr>
            <a:r>
              <a:rPr lang="en-US" dirty="0"/>
              <a:t>Spending will rise sharply in March because of the $1,400/person checks. </a:t>
            </a:r>
          </a:p>
          <a:p>
            <a:pPr marL="171450" indent="-171450">
              <a:buFont typeface="Arial" panose="020B0604020202020204" pitchFamily="34" charset="0"/>
              <a:buChar char="•"/>
            </a:pPr>
            <a:r>
              <a:rPr lang="en-US" dirty="0"/>
              <a:t>It will then moderate as government support 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Bureau of Economic Analysis</a:t>
            </a:r>
          </a:p>
        </p:txBody>
      </p:sp>
      <p:sp>
        <p:nvSpPr>
          <p:cNvPr id="4" name="Slide Number Placeholder 3"/>
          <p:cNvSpPr>
            <a:spLocks noGrp="1"/>
          </p:cNvSpPr>
          <p:nvPr>
            <p:ph type="sldNum" sz="quarter" idx="5"/>
          </p:nvPr>
        </p:nvSpPr>
        <p:spPr/>
        <p:txBody>
          <a:bodyPr/>
          <a:lstStyle/>
          <a:p>
            <a:fld id="{9DBA800B-8A4E-5046-AB05-69ECC3D2A7B8}" type="slidenum">
              <a:rPr lang="en-US" smtClean="0"/>
              <a:t>12</a:t>
            </a:fld>
            <a:endParaRPr lang="en-US"/>
          </a:p>
        </p:txBody>
      </p:sp>
    </p:spTree>
    <p:extLst>
      <p:ext uri="{BB962C8B-B14F-4D97-AF65-F5344CB8AC3E}">
        <p14:creationId xmlns:p14="http://schemas.microsoft.com/office/powerpoint/2010/main" val="89084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Retail sales is a subsection of total spending. It is just consumer spending at retail stores (including online) and bars and restaurants. So it doesn’t get business spending or investment. </a:t>
            </a:r>
          </a:p>
          <a:p>
            <a:pPr marL="171450" indent="-171450">
              <a:buFont typeface="Arial" panose="020B0604020202020204" pitchFamily="34" charset="0"/>
              <a:buChar char="•"/>
            </a:pPr>
            <a:r>
              <a:rPr lang="en-US" dirty="0"/>
              <a:t>Retail sales had the “V-shaped” recovery we all wanted for the broader economy. After bottoming out in April, it surpassed its pre-pandemic level in June – just 2 months. </a:t>
            </a:r>
          </a:p>
          <a:p>
            <a:pPr marL="171450" indent="-171450">
              <a:buFont typeface="Arial" panose="020B0604020202020204" pitchFamily="34" charset="0"/>
              <a:buChar char="•"/>
            </a:pPr>
            <a:r>
              <a:rPr lang="en-US" dirty="0"/>
              <a:t>It is a testament to the remarkable resiliency of the entire economy, consumers, and the retail sector how strongly sales rebounded.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Decline in February was driven by bad weather and spike in January due to stimulus payments. This will rebound in March because of $1,400 checks. </a:t>
            </a:r>
          </a:p>
          <a:p>
            <a:pPr marL="171450" indent="-171450">
              <a:buFont typeface="Arial" panose="020B0604020202020204" pitchFamily="34" charset="0"/>
              <a:buChar char="•"/>
            </a:pPr>
            <a:r>
              <a:rPr lang="en-US" dirty="0"/>
              <a:t>I also have data on online sales share of total retail sales if interested. </a:t>
            </a:r>
          </a:p>
          <a:p>
            <a:pPr marL="171450" indent="-171450">
              <a:buFont typeface="Arial" panose="020B0604020202020204" pitchFamily="34" charset="0"/>
              <a:buChar char="•"/>
            </a:pPr>
            <a:r>
              <a:rPr lang="en-US" dirty="0"/>
              <a:t>Source: Census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13</a:t>
            </a:fld>
            <a:endParaRPr lang="en-US"/>
          </a:p>
        </p:txBody>
      </p:sp>
    </p:spTree>
    <p:extLst>
      <p:ext uri="{BB962C8B-B14F-4D97-AF65-F5344CB8AC3E}">
        <p14:creationId xmlns:p14="http://schemas.microsoft.com/office/powerpoint/2010/main" val="409322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NFIB’s small business optimism is always good to check to see how smaller businesses are doing. </a:t>
            </a:r>
          </a:p>
          <a:p>
            <a:pPr marL="171450" indent="-171450">
              <a:buFont typeface="Arial" panose="020B0604020202020204" pitchFamily="34" charset="0"/>
              <a:buChar char="•"/>
            </a:pPr>
            <a:r>
              <a:rPr lang="en-US" dirty="0"/>
              <a:t>Optimism had been dropping since the fall. </a:t>
            </a:r>
          </a:p>
          <a:p>
            <a:pPr marL="171450" indent="-171450">
              <a:buFont typeface="Arial" panose="020B0604020202020204" pitchFamily="34" charset="0"/>
              <a:buChar char="•"/>
            </a:pPr>
            <a:r>
              <a:rPr lang="en-US" dirty="0"/>
              <a:t>As virus cases wane, small businesses are feeling better. </a:t>
            </a:r>
          </a:p>
          <a:p>
            <a:pPr marL="171450" indent="-171450">
              <a:buFont typeface="Arial" panose="020B0604020202020204" pitchFamily="34" charset="0"/>
              <a:buChar char="•"/>
            </a:pPr>
            <a:r>
              <a:rPr lang="en-US" dirty="0"/>
              <a:t>Source: NFIB</a:t>
            </a:r>
          </a:p>
        </p:txBody>
      </p:sp>
      <p:sp>
        <p:nvSpPr>
          <p:cNvPr id="4" name="Slide Number Placeholder 3"/>
          <p:cNvSpPr>
            <a:spLocks noGrp="1"/>
          </p:cNvSpPr>
          <p:nvPr>
            <p:ph type="sldNum" sz="quarter" idx="5"/>
          </p:nvPr>
        </p:nvSpPr>
        <p:spPr/>
        <p:txBody>
          <a:bodyPr/>
          <a:lstStyle/>
          <a:p>
            <a:fld id="{9DBA800B-8A4E-5046-AB05-69ECC3D2A7B8}" type="slidenum">
              <a:rPr lang="en-US" smtClean="0"/>
              <a:t>14</a:t>
            </a:fld>
            <a:endParaRPr lang="en-US"/>
          </a:p>
        </p:txBody>
      </p:sp>
    </p:spTree>
    <p:extLst>
      <p:ext uri="{BB962C8B-B14F-4D97-AF65-F5344CB8AC3E}">
        <p14:creationId xmlns:p14="http://schemas.microsoft.com/office/powerpoint/2010/main" val="273756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Manufacturing is leading the recovery. </a:t>
            </a:r>
          </a:p>
          <a:p>
            <a:pPr marL="171450" indent="-171450">
              <a:buFont typeface="Arial" panose="020B0604020202020204" pitchFamily="34" charset="0"/>
              <a:buChar char="•"/>
            </a:pPr>
            <a:r>
              <a:rPr lang="en-US" dirty="0"/>
              <a:t>Sentiment in March is the highest in 37 years.</a:t>
            </a:r>
          </a:p>
          <a:p>
            <a:pPr marL="171450" indent="-171450">
              <a:buFont typeface="Arial" panose="020B0604020202020204" pitchFamily="34" charset="0"/>
              <a:buChar char="•"/>
            </a:pPr>
            <a:r>
              <a:rPr lang="en-US" dirty="0"/>
              <a:t>Not surprising given consumers are buying goods more because they can’t buy services. Manufacturing by its nature is more socially distant. </a:t>
            </a:r>
          </a:p>
          <a:p>
            <a:pPr marL="171450" indent="-171450">
              <a:buFont typeface="Arial" panose="020B0604020202020204" pitchFamily="34" charset="0"/>
              <a:buChar char="•"/>
            </a:pPr>
            <a:r>
              <a:rPr lang="en-US" dirty="0"/>
              <a:t>In the latest report, manufactures reported tight supplies, rising prices, and lack of available workers as concerns. Look for this to continue. </a:t>
            </a:r>
          </a:p>
          <a:p>
            <a:pPr marL="171450" indent="-171450">
              <a:buFont typeface="Arial" panose="020B0604020202020204" pitchFamily="34" charset="0"/>
              <a:buChar char="•"/>
            </a:pPr>
            <a:r>
              <a:rPr lang="en-US" dirty="0"/>
              <a:t>Source: ISM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15</a:t>
            </a:fld>
            <a:endParaRPr lang="en-US"/>
          </a:p>
        </p:txBody>
      </p:sp>
    </p:spTree>
    <p:extLst>
      <p:ext uri="{BB962C8B-B14F-4D97-AF65-F5344CB8AC3E}">
        <p14:creationId xmlns:p14="http://schemas.microsoft.com/office/powerpoint/2010/main" val="287266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Optimism from the service sector is high, considering it has been hammered the most by lockdowns.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March’s reading is an all-time high.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sharp rise in March came from economy reopening.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Look for this to continue to rise with more </a:t>
            </a:r>
            <a:r>
              <a:rPr lang="en-US" dirty="0" err="1"/>
              <a:t>reopenings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Service businesses are seeing supply constraints, just like manufacturers.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ISM</a:t>
            </a:r>
          </a:p>
        </p:txBody>
      </p:sp>
      <p:sp>
        <p:nvSpPr>
          <p:cNvPr id="4" name="Slide Number Placeholder 3"/>
          <p:cNvSpPr>
            <a:spLocks noGrp="1"/>
          </p:cNvSpPr>
          <p:nvPr>
            <p:ph type="sldNum" sz="quarter" idx="5"/>
          </p:nvPr>
        </p:nvSpPr>
        <p:spPr/>
        <p:txBody>
          <a:bodyPr/>
          <a:lstStyle/>
          <a:p>
            <a:fld id="{9DBA800B-8A4E-5046-AB05-69ECC3D2A7B8}" type="slidenum">
              <a:rPr lang="en-US" smtClean="0"/>
              <a:t>16</a:t>
            </a:fld>
            <a:endParaRPr lang="en-US"/>
          </a:p>
        </p:txBody>
      </p:sp>
    </p:spTree>
    <p:extLst>
      <p:ext uri="{BB962C8B-B14F-4D97-AF65-F5344CB8AC3E}">
        <p14:creationId xmlns:p14="http://schemas.microsoft.com/office/powerpoint/2010/main" val="404137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housing market is still hot, but it cooled in February, mostly because of bad weather. </a:t>
            </a:r>
          </a:p>
          <a:p>
            <a:pPr marL="171450" indent="-171450">
              <a:buFont typeface="Arial" panose="020B0604020202020204" pitchFamily="34" charset="0"/>
              <a:buChar char="•"/>
            </a:pPr>
            <a:r>
              <a:rPr lang="en-US" dirty="0"/>
              <a:t>Prices rose over 10% in 2020.</a:t>
            </a:r>
          </a:p>
          <a:p>
            <a:pPr marL="171450" indent="-171450">
              <a:buFont typeface="Arial" panose="020B0604020202020204" pitchFamily="34" charset="0"/>
              <a:buChar char="•"/>
            </a:pPr>
            <a:r>
              <a:rPr lang="en-US" dirty="0"/>
              <a:t>Housing is the strongest sector in the economy right now.</a:t>
            </a:r>
          </a:p>
          <a:p>
            <a:pPr marL="171450" indent="-171450">
              <a:buFont typeface="Arial" panose="020B0604020202020204" pitchFamily="34" charset="0"/>
              <a:buChar char="•"/>
            </a:pPr>
            <a:r>
              <a:rPr lang="en-US" dirty="0"/>
              <a:t>Supply is at an all-time low driving prices up and mortgage rates are rising.</a:t>
            </a:r>
          </a:p>
          <a:p>
            <a:pPr marL="171450" indent="-171450">
              <a:buFont typeface="Arial" panose="020B0604020202020204" pitchFamily="34" charset="0"/>
              <a:buChar char="•"/>
            </a:pPr>
            <a:r>
              <a:rPr lang="en-US" dirty="0"/>
              <a:t>Those 2 factors could temper what should be a strong spring season.  </a:t>
            </a:r>
          </a:p>
          <a:p>
            <a:pPr marL="171450" indent="-171450">
              <a:buFont typeface="Arial" panose="020B0604020202020204" pitchFamily="34" charset="0"/>
              <a:buChar char="•"/>
            </a:pPr>
            <a:r>
              <a:rPr lang="en-US" i="0" dirty="0"/>
              <a:t>Sources: Census, National Association of Homebuilders, and National Association of Realtors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17</a:t>
            </a:fld>
            <a:endParaRPr lang="en-US"/>
          </a:p>
        </p:txBody>
      </p:sp>
    </p:spTree>
    <p:extLst>
      <p:ext uri="{BB962C8B-B14F-4D97-AF65-F5344CB8AC3E}">
        <p14:creationId xmlns:p14="http://schemas.microsoft.com/office/powerpoint/2010/main" val="344649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Fed targets “symmetric and average” 2% inflation. Its preferred measure of inflation, PCE inflation, is still well below that target.</a:t>
            </a:r>
          </a:p>
          <a:p>
            <a:pPr marL="171450" indent="-171450">
              <a:buFont typeface="Arial" panose="020B0604020202020204" pitchFamily="34" charset="0"/>
              <a:buChar char="•"/>
            </a:pPr>
            <a:r>
              <a:rPr lang="en-US" dirty="0"/>
              <a:t>Symmetric and average means they are willing to let inflation rise above 2% for a considerable time because it has been below the target for going on 3 years. </a:t>
            </a:r>
          </a:p>
          <a:p>
            <a:pPr marL="171450" indent="-171450">
              <a:buFont typeface="Arial" panose="020B0604020202020204" pitchFamily="34" charset="0"/>
              <a:buChar char="•"/>
            </a:pPr>
            <a:r>
              <a:rPr lang="en-US" dirty="0"/>
              <a:t>Look for a prolonged period of greater than 2% inflation soon. </a:t>
            </a:r>
          </a:p>
          <a:p>
            <a:pPr marL="171450" indent="-171450">
              <a:buFont typeface="Arial" panose="020B0604020202020204" pitchFamily="34" charset="0"/>
              <a:buChar char="•"/>
            </a:pPr>
            <a:r>
              <a:rPr lang="en-US" dirty="0"/>
              <a:t>The Fed will see this as a good thing. It will drive interest rates higher. Inflation expectations are already rising which is driving interest rates higher. </a:t>
            </a:r>
          </a:p>
          <a:p>
            <a:pPr marL="171450" indent="-171450">
              <a:buFont typeface="Arial" panose="020B0604020202020204" pitchFamily="34" charset="0"/>
              <a:buChar char="•"/>
            </a:pPr>
            <a:r>
              <a:rPr lang="en-US" dirty="0"/>
              <a:t>I have lots of Fed and interest rate charts in the larger slide deck if you need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Bureau of Economic Analysis</a:t>
            </a:r>
          </a:p>
        </p:txBody>
      </p:sp>
      <p:sp>
        <p:nvSpPr>
          <p:cNvPr id="4" name="Slide Number Placeholder 3"/>
          <p:cNvSpPr>
            <a:spLocks noGrp="1"/>
          </p:cNvSpPr>
          <p:nvPr>
            <p:ph type="sldNum" sz="quarter" idx="5"/>
          </p:nvPr>
        </p:nvSpPr>
        <p:spPr/>
        <p:txBody>
          <a:bodyPr/>
          <a:lstStyle/>
          <a:p>
            <a:fld id="{9DBA800B-8A4E-5046-AB05-69ECC3D2A7B8}" type="slidenum">
              <a:rPr lang="en-US" smtClean="0"/>
              <a:t>18</a:t>
            </a:fld>
            <a:endParaRPr lang="en-US"/>
          </a:p>
        </p:txBody>
      </p:sp>
    </p:spTree>
    <p:extLst>
      <p:ext uri="{BB962C8B-B14F-4D97-AF65-F5344CB8AC3E}">
        <p14:creationId xmlns:p14="http://schemas.microsoft.com/office/powerpoint/2010/main" val="350660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sz="1800" dirty="0"/>
              <a:t>I often lead my presentations with </a:t>
            </a:r>
            <a:r>
              <a:rPr lang="en-US" sz="1200" dirty="0"/>
              <a:t>Consumer Sentiment as measured by Univ. of Michigan because it is a good real-time barometer. The better consumers feel about the economy, the more they spend, and the better the economy performs, usually. </a:t>
            </a:r>
          </a:p>
          <a:p>
            <a:pPr marL="571500" indent="-342900">
              <a:buFont typeface="Arial" panose="020B0604020202020204" pitchFamily="34" charset="0"/>
              <a:buChar char="•"/>
            </a:pPr>
            <a:r>
              <a:rPr lang="en-US" sz="1200" dirty="0"/>
              <a:t>Sentiment rose to its highest level during the pandemic in March. </a:t>
            </a:r>
          </a:p>
          <a:p>
            <a:pPr marL="571500" indent="-342900">
              <a:buFont typeface="Arial" panose="020B0604020202020204" pitchFamily="34" charset="0"/>
              <a:buChar char="•"/>
            </a:pPr>
            <a:r>
              <a:rPr lang="en-US" sz="1200" dirty="0"/>
              <a:t>Vaccines and more government payments drove the increase.</a:t>
            </a:r>
          </a:p>
          <a:p>
            <a:pPr marL="571500" indent="-342900">
              <a:buFont typeface="Arial" panose="020B0604020202020204" pitchFamily="34" charset="0"/>
              <a:buChar char="•"/>
            </a:pPr>
            <a:r>
              <a:rPr lang="en-US" sz="1200" dirty="0"/>
              <a:t>Consumers are also anticipating an increase of inflation and interest rates. Makes sense with all the government spending and Fed actions. </a:t>
            </a:r>
          </a:p>
          <a:p>
            <a:pPr marL="5715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University of Michigan - see: http://www.sca.isr.umich.edu/ </a:t>
            </a:r>
          </a:p>
          <a:p>
            <a:pPr marL="571500" indent="-342900">
              <a:buFont typeface="Arial" panose="020B0604020202020204" pitchFamily="34" charset="0"/>
              <a:buChar cha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2</a:t>
            </a:fld>
            <a:endParaRPr lang="en-US"/>
          </a:p>
        </p:txBody>
      </p:sp>
    </p:spTree>
    <p:extLst>
      <p:ext uri="{BB962C8B-B14F-4D97-AF65-F5344CB8AC3E}">
        <p14:creationId xmlns:p14="http://schemas.microsoft.com/office/powerpoint/2010/main" val="402819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r>
              <a:rPr lang="en-US" sz="1200" dirty="0"/>
              <a:t>Consumer Sentiment is made up of current and future sentiment. </a:t>
            </a:r>
          </a:p>
          <a:p>
            <a:pPr marL="514350" indent="-285750">
              <a:buFont typeface="Arial" panose="020B0604020202020204" pitchFamily="34" charset="0"/>
              <a:buChar char="•"/>
            </a:pPr>
            <a:r>
              <a:rPr lang="en-US" sz="1200" dirty="0"/>
              <a:t>Future Sentiment (6 months) rose sharply in March. </a:t>
            </a:r>
          </a:p>
          <a:p>
            <a:pPr marL="514350" indent="-285750">
              <a:buFont typeface="Arial" panose="020B0604020202020204" pitchFamily="34" charset="0"/>
              <a:buChar char="•"/>
            </a:pPr>
            <a:r>
              <a:rPr lang="en-US" sz="1200" dirty="0"/>
              <a:t>Current Sentiment rose too. </a:t>
            </a:r>
          </a:p>
          <a:p>
            <a:pPr marL="514350" indent="-285750">
              <a:buFont typeface="Arial" panose="020B0604020202020204" pitchFamily="34" charset="0"/>
              <a:buChar char="•"/>
            </a:pPr>
            <a:r>
              <a:rPr lang="en-US" sz="1200" dirty="0"/>
              <a:t>Vaccines and government support drove these increases. </a:t>
            </a:r>
          </a:p>
          <a:p>
            <a:pPr marL="514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University of Michigan - see: http://www.sca.isr.umich.edu/ </a:t>
            </a:r>
          </a:p>
          <a:p>
            <a:pPr marL="22860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3</a:t>
            </a:fld>
            <a:endParaRPr lang="en-US"/>
          </a:p>
        </p:txBody>
      </p:sp>
    </p:spTree>
    <p:extLst>
      <p:ext uri="{BB962C8B-B14F-4D97-AF65-F5344CB8AC3E}">
        <p14:creationId xmlns:p14="http://schemas.microsoft.com/office/powerpoint/2010/main" val="189849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r>
              <a:rPr lang="en-US" sz="1200" dirty="0"/>
              <a:t>Initial Unemployment Claims from the Department of Labor remain elevated historically but are declining. </a:t>
            </a:r>
          </a:p>
          <a:p>
            <a:pPr marL="514350" indent="-285750">
              <a:buFont typeface="Arial" panose="020B0604020202020204" pitchFamily="34" charset="0"/>
              <a:buChar char="•"/>
            </a:pPr>
            <a:r>
              <a:rPr lang="en-US" sz="1200" dirty="0"/>
              <a:t>They should continue to fall. </a:t>
            </a:r>
          </a:p>
          <a:p>
            <a:pPr marL="514350" indent="-285750">
              <a:buFont typeface="Arial" panose="020B0604020202020204" pitchFamily="34" charset="0"/>
              <a:buChar char="•"/>
            </a:pPr>
            <a:r>
              <a:rPr lang="en-US" sz="1200" dirty="0"/>
              <a:t>This data is broken because of the volume of claims and the backlogs that developed. Don’t look at the absolute level so much as the trend. It is mostly flat, but dipping ever so slightly</a:t>
            </a:r>
            <a:r>
              <a:rPr lang="en-US" dirty="0"/>
              <a:t>. I expect this to trend down more in the coming weeks. </a:t>
            </a:r>
          </a:p>
          <a:p>
            <a:pPr marL="514350" indent="-285750">
              <a:buFont typeface="Arial" panose="020B0604020202020204" pitchFamily="34" charset="0"/>
              <a:buChar char="•"/>
            </a:pPr>
            <a:r>
              <a:rPr lang="en-US" i="1" dirty="0"/>
              <a:t>Updated every Thursday</a:t>
            </a:r>
            <a:r>
              <a:rPr lang="en-US" dirty="0"/>
              <a:t>. </a:t>
            </a:r>
          </a:p>
          <a:p>
            <a:pPr marL="514350" indent="-285750">
              <a:buFont typeface="Arial" panose="020B0604020202020204" pitchFamily="34" charset="0"/>
              <a:buChar char="•"/>
            </a:pPr>
            <a:r>
              <a:rPr lang="en-US" dirty="0"/>
              <a:t>Source: Department of Labor</a:t>
            </a:r>
          </a:p>
          <a:p>
            <a:endParaRPr lang="en-US" dirty="0"/>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4</a:t>
            </a:fld>
            <a:endParaRPr lang="en-US"/>
          </a:p>
        </p:txBody>
      </p:sp>
    </p:spTree>
    <p:extLst>
      <p:ext uri="{BB962C8B-B14F-4D97-AF65-F5344CB8AC3E}">
        <p14:creationId xmlns:p14="http://schemas.microsoft.com/office/powerpoint/2010/main" val="126234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Continuing Claims is a better way to look at unemployment data right now. It includes all those that have claimed benefits and subtracts out those that are no longer claiming benefits because they went back to work or exhausted their benefits. This measure is falling more rapidly in recent weeks, presumably because people are going back to work. </a:t>
            </a:r>
          </a:p>
          <a:p>
            <a:pPr marL="171450" indent="-171450">
              <a:buFont typeface="Arial" panose="020B0604020202020204" pitchFamily="34" charset="0"/>
              <a:buChar char="•"/>
            </a:pPr>
            <a:r>
              <a:rPr lang="en-US" i="1" dirty="0"/>
              <a:t>Updated every Thursday</a:t>
            </a:r>
            <a:r>
              <a:rPr lang="en-US" dirty="0"/>
              <a:t>. </a:t>
            </a:r>
          </a:p>
          <a:p>
            <a:pPr marL="171450" indent="-171450">
              <a:buFont typeface="Arial" panose="020B0604020202020204" pitchFamily="34" charset="0"/>
              <a:buChar char="•"/>
            </a:pPr>
            <a:r>
              <a:rPr lang="en-US" dirty="0"/>
              <a:t>Source: Department of Labor</a:t>
            </a:r>
          </a:p>
          <a:p>
            <a:pPr marL="171450" indent="-171450">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5</a:t>
            </a:fld>
            <a:endParaRPr lang="en-US"/>
          </a:p>
        </p:txBody>
      </p:sp>
    </p:spTree>
    <p:extLst>
      <p:ext uri="{BB962C8B-B14F-4D97-AF65-F5344CB8AC3E}">
        <p14:creationId xmlns:p14="http://schemas.microsoft.com/office/powerpoint/2010/main" val="367389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r>
              <a:rPr lang="en-US" sz="1200" dirty="0"/>
              <a:t>Employment rose almost 1 million in March.</a:t>
            </a:r>
          </a:p>
          <a:p>
            <a:pPr marL="514350" indent="-285750">
              <a:buFont typeface="Arial" panose="020B0604020202020204" pitchFamily="34" charset="0"/>
              <a:buChar char="•"/>
            </a:pPr>
            <a:r>
              <a:rPr lang="en-US" sz="1200" dirty="0"/>
              <a:t>There remain 8.4 million fewer Americans employed than in February 2020. </a:t>
            </a:r>
          </a:p>
          <a:p>
            <a:pPr marL="514350" indent="-285750">
              <a:buFont typeface="Arial" panose="020B0604020202020204" pitchFamily="34" charset="0"/>
              <a:buChar char="•"/>
            </a:pPr>
            <a:r>
              <a:rPr lang="en-US" sz="1200" dirty="0"/>
              <a:t>At the March pace, it would take 9 more months to get back to pre-pandemic employment levels. </a:t>
            </a:r>
          </a:p>
          <a:p>
            <a:pPr marL="514350" indent="-285750">
              <a:buFont typeface="Arial" panose="020B0604020202020204" pitchFamily="34" charset="0"/>
              <a:buChar char="•"/>
            </a:pPr>
            <a:r>
              <a:rPr lang="en-US" sz="1200" dirty="0"/>
              <a:t>That would be fast, around 18 months. It took  6 years, from January 2008 to July 2014, for the labor market to recover from financial crisis. </a:t>
            </a:r>
          </a:p>
          <a:p>
            <a:pPr marL="514350" indent="-285750">
              <a:buFont typeface="Arial" panose="020B0604020202020204" pitchFamily="34" charset="0"/>
              <a:buChar char="•"/>
            </a:pPr>
            <a:r>
              <a:rPr lang="en-US" sz="1200" dirty="0"/>
              <a:t>We have a graphic we post on Twitter each month right at 8:30am when the report comes out with the topline numbers. See here (and please use!): https://twitter.com/USChamber/status/1377980012360531969/photo/1 </a:t>
            </a:r>
          </a:p>
          <a:p>
            <a:pPr marL="514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BLS jobs report comes out the first Friday of every month. This gives the topline numbers of jobs created, unemployment growth, labor force participation, and wage growth.</a:t>
            </a:r>
          </a:p>
          <a:p>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6</a:t>
            </a:fld>
            <a:endParaRPr lang="en-US"/>
          </a:p>
        </p:txBody>
      </p:sp>
    </p:spTree>
    <p:extLst>
      <p:ext uri="{BB962C8B-B14F-4D97-AF65-F5344CB8AC3E}">
        <p14:creationId xmlns:p14="http://schemas.microsoft.com/office/powerpoint/2010/main" val="117990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economy was growing well, above 2%, at the end of 2019. It was on pace to grow at that rate in Q1 2020 before COVID struck. Just the 2-week shutdown in March 2020 caused growth to drop to -5%.</a:t>
            </a:r>
          </a:p>
          <a:p>
            <a:pPr marL="171450" indent="-171450">
              <a:buFont typeface="Arial" panose="020B0604020202020204" pitchFamily="34" charset="0"/>
              <a:buChar char="•"/>
            </a:pPr>
            <a:r>
              <a:rPr lang="en-US" dirty="0"/>
              <a:t>The -31.4% contraction in Q2 was the largest quarterly contraction on record. The previous record was in 1958 because of the FLU PANDEMIC that year. </a:t>
            </a:r>
          </a:p>
          <a:p>
            <a:pPr marL="171450" indent="-171450">
              <a:buFont typeface="Arial" panose="020B0604020202020204" pitchFamily="34" charset="0"/>
              <a:buChar char="•"/>
            </a:pPr>
            <a:r>
              <a:rPr lang="en-US" dirty="0"/>
              <a:t>The 33.4% growth in Q3 2020 was the largest quarterly growth rate on record. The previous high was 10% in 1950. </a:t>
            </a:r>
          </a:p>
          <a:p>
            <a:pPr marL="171450" indent="-171450">
              <a:buFont typeface="Arial" panose="020B0604020202020204" pitchFamily="34" charset="0"/>
              <a:buChar char="•"/>
            </a:pPr>
            <a:r>
              <a:rPr lang="en-US" dirty="0"/>
              <a:t>The economy slowed in Q4 2020 because the virus remained a constraint.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Bureau of Economic Analysis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7</a:t>
            </a:fld>
            <a:endParaRPr lang="en-US"/>
          </a:p>
        </p:txBody>
      </p:sp>
    </p:spTree>
    <p:extLst>
      <p:ext uri="{BB962C8B-B14F-4D97-AF65-F5344CB8AC3E}">
        <p14:creationId xmlns:p14="http://schemas.microsoft.com/office/powerpoint/2010/main" val="299890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Q1 2021 is tracking over 5% now. </a:t>
            </a:r>
          </a:p>
          <a:p>
            <a:pPr marL="171450" indent="-171450">
              <a:buFont typeface="Arial" panose="020B0604020202020204" pitchFamily="34" charset="0"/>
              <a:buChar char="•"/>
            </a:pPr>
            <a:r>
              <a:rPr lang="en-US" dirty="0"/>
              <a:t>Growth will really take off in the middle of the year.</a:t>
            </a:r>
          </a:p>
          <a:p>
            <a:pPr marL="171450" indent="-171450">
              <a:buFont typeface="Arial" panose="020B0604020202020204" pitchFamily="34" charset="0"/>
              <a:buChar char="•"/>
            </a:pPr>
            <a:r>
              <a:rPr lang="en-US" dirty="0"/>
              <a:t>2021 should be a solid year for growth in total.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Bureau of Economic Analysis and Chamber projections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8</a:t>
            </a:fld>
            <a:endParaRPr lang="en-US"/>
          </a:p>
        </p:txBody>
      </p:sp>
    </p:spTree>
    <p:extLst>
      <p:ext uri="{BB962C8B-B14F-4D97-AF65-F5344CB8AC3E}">
        <p14:creationId xmlns:p14="http://schemas.microsoft.com/office/powerpoint/2010/main" val="286674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overall size of the economy remains just about where it was prior to the pandemic.</a:t>
            </a:r>
          </a:p>
          <a:p>
            <a:pPr marL="171450" indent="-171450">
              <a:buFont typeface="Arial" panose="020B0604020202020204" pitchFamily="34" charset="0"/>
              <a:buChar char="•"/>
            </a:pPr>
            <a:r>
              <a:rPr lang="en-US" sz="1200" dirty="0">
                <a:solidFill>
                  <a:schemeClr val="tx1"/>
                </a:solidFill>
              </a:rPr>
              <a:t>This is a quick recovery. The Great Recession took 2.5 years, from Q2 2008 to Q4 2010, to recover.</a:t>
            </a:r>
          </a:p>
          <a:p>
            <a:pPr marL="171450" indent="-171450">
              <a:buFont typeface="Arial" panose="020B0604020202020204" pitchFamily="34" charset="0"/>
              <a:buChar char="•"/>
            </a:pPr>
            <a:r>
              <a:rPr lang="en-US" dirty="0"/>
              <a:t>I also recently calculated when we’d return to the size economy we would’ve had had COVID never happened. The economy will be back to that size by late 2021 or early 2022. </a:t>
            </a:r>
          </a:p>
          <a:p>
            <a:pPr marL="171450" indent="-171450">
              <a:buFont typeface="Arial" panose="020B0604020202020204" pitchFamily="34" charset="0"/>
              <a:buChar char="•"/>
            </a:pPr>
            <a:r>
              <a:rPr lang="en-US" dirty="0"/>
              <a:t>That’s incredibly quick. It will take several years of growing above the previous trend to make up the lost output from during the recession. </a:t>
            </a:r>
          </a:p>
          <a:p>
            <a:pPr marL="171450" indent="-171450">
              <a:buFont typeface="Arial" panose="020B0604020202020204" pitchFamily="34" charset="0"/>
              <a:buChar char="•"/>
            </a:pPr>
            <a:r>
              <a:rPr lang="en-US" dirty="0"/>
              <a:t>Source: Chamber projections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A800B-8A4E-5046-AB05-69ECC3D2A7B8}" type="slidenum">
              <a:rPr lang="en-US" smtClean="0"/>
              <a:t>9</a:t>
            </a:fld>
            <a:endParaRPr lang="en-US"/>
          </a:p>
        </p:txBody>
      </p:sp>
    </p:spTree>
    <p:extLst>
      <p:ext uri="{BB962C8B-B14F-4D97-AF65-F5344CB8AC3E}">
        <p14:creationId xmlns:p14="http://schemas.microsoft.com/office/powerpoint/2010/main" val="193429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screenshot of a computer&#10;&#10;Description automatically generated with medium confidence">
            <a:extLst>
              <a:ext uri="{FF2B5EF4-FFF2-40B4-BE49-F238E27FC236}">
                <a16:creationId xmlns:a16="http://schemas.microsoft.com/office/drawing/2014/main" id="{BF3C3AA6-7773-134A-BD56-4D28DEFD7826}"/>
              </a:ext>
            </a:extLst>
          </p:cNvPr>
          <p:cNvPicPr>
            <a:picLocks noChangeAspect="1"/>
          </p:cNvPicPr>
          <p:nvPr userDrawn="1"/>
        </p:nvPicPr>
        <p:blipFill>
          <a:blip r:embed="rId2"/>
          <a:stretch>
            <a:fillRect/>
          </a:stretch>
        </p:blipFill>
        <p:spPr>
          <a:xfrm>
            <a:off x="-74428" y="-41866"/>
            <a:ext cx="12266428" cy="6899866"/>
          </a:xfrm>
          <a:prstGeom prst="rect">
            <a:avLst/>
          </a:prstGeom>
        </p:spPr>
      </p:pic>
      <p:sp>
        <p:nvSpPr>
          <p:cNvPr id="3" name="Subtitle 2">
            <a:extLst>
              <a:ext uri="{FF2B5EF4-FFF2-40B4-BE49-F238E27FC236}">
                <a16:creationId xmlns:a16="http://schemas.microsoft.com/office/drawing/2014/main" id="{00B8F861-D867-E545-9D38-5C712C0766FE}"/>
              </a:ext>
            </a:extLst>
          </p:cNvPr>
          <p:cNvSpPr>
            <a:spLocks noGrp="1"/>
          </p:cNvSpPr>
          <p:nvPr>
            <p:ph type="subTitle" idx="1"/>
          </p:nvPr>
        </p:nvSpPr>
        <p:spPr>
          <a:xfrm>
            <a:off x="3105149" y="3628800"/>
            <a:ext cx="9086851" cy="2360837"/>
          </a:xfrm>
        </p:spPr>
        <p:txBody>
          <a:bodyPr>
            <a:normAutofit/>
          </a:bodyPr>
          <a:lstStyle>
            <a:lvl1pPr marL="0" indent="0" algn="l">
              <a:buNone/>
              <a:defRPr sz="2800">
                <a:solidFill>
                  <a:srgbClr val="79A7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4023A6B-6AE2-0946-AF83-1D512DFF884F}"/>
              </a:ext>
            </a:extLst>
          </p:cNvPr>
          <p:cNvSpPr>
            <a:spLocks noGrp="1"/>
          </p:cNvSpPr>
          <p:nvPr>
            <p:ph type="dt" sz="half" idx="10"/>
          </p:nvPr>
        </p:nvSpPr>
        <p:spPr/>
        <p:txBody>
          <a:bodyPr/>
          <a:lstStyle/>
          <a:p>
            <a:fld id="{77EAF1DD-D2A4-A345-9952-3C8A15F25AF3}" type="datetimeFigureOut">
              <a:rPr lang="en-US" smtClean="0"/>
              <a:t>4/5/2021</a:t>
            </a:fld>
            <a:endParaRPr lang="en-US"/>
          </a:p>
        </p:txBody>
      </p:sp>
      <p:sp>
        <p:nvSpPr>
          <p:cNvPr id="5" name="Footer Placeholder 4">
            <a:extLst>
              <a:ext uri="{FF2B5EF4-FFF2-40B4-BE49-F238E27FC236}">
                <a16:creationId xmlns:a16="http://schemas.microsoft.com/office/drawing/2014/main" id="{596615D3-DC3B-2340-9D03-EDC27C359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15908-8B57-F147-882F-8E25B35FE5EB}"/>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F0336869-47D2-704E-BE2A-31709550CF21}"/>
              </a:ext>
            </a:extLst>
          </p:cNvPr>
          <p:cNvPicPr>
            <a:picLocks noChangeAspect="1"/>
          </p:cNvPicPr>
          <p:nvPr userDrawn="1"/>
        </p:nvPicPr>
        <p:blipFill>
          <a:blip r:embed="rId3"/>
          <a:stretch>
            <a:fillRect/>
          </a:stretch>
        </p:blipFill>
        <p:spPr>
          <a:xfrm>
            <a:off x="773075" y="2688486"/>
            <a:ext cx="1481027" cy="1481027"/>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32177D59-4D6C-BA43-9CAC-6C10CB5AF8B2}"/>
              </a:ext>
            </a:extLst>
          </p:cNvPr>
          <p:cNvPicPr>
            <a:picLocks noChangeAspect="1"/>
          </p:cNvPicPr>
          <p:nvPr userDrawn="1"/>
        </p:nvPicPr>
        <p:blipFill>
          <a:blip r:embed="rId4"/>
          <a:stretch>
            <a:fillRect/>
          </a:stretch>
        </p:blipFill>
        <p:spPr>
          <a:xfrm>
            <a:off x="2728623" y="2411419"/>
            <a:ext cx="8593278" cy="1217381"/>
          </a:xfrm>
          <a:prstGeom prst="rect">
            <a:avLst/>
          </a:prstGeom>
        </p:spPr>
      </p:pic>
    </p:spTree>
    <p:extLst>
      <p:ext uri="{BB962C8B-B14F-4D97-AF65-F5344CB8AC3E}">
        <p14:creationId xmlns:p14="http://schemas.microsoft.com/office/powerpoint/2010/main" val="65169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A14D1-9102-BF41-A5CF-0A50BDFCB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BB2A7-600B-BB4C-B49C-16848B612437}"/>
              </a:ext>
            </a:extLst>
          </p:cNvPr>
          <p:cNvSpPr>
            <a:spLocks noGrp="1"/>
          </p:cNvSpPr>
          <p:nvPr>
            <p:ph type="dt" sz="half" idx="10"/>
          </p:nvPr>
        </p:nvSpPr>
        <p:spPr/>
        <p:txBody>
          <a:bodyPr/>
          <a:lstStyle/>
          <a:p>
            <a:fld id="{77EAF1DD-D2A4-A345-9952-3C8A15F25AF3}" type="datetimeFigureOut">
              <a:rPr lang="en-US" smtClean="0"/>
              <a:t>4/5/2021</a:t>
            </a:fld>
            <a:endParaRPr lang="en-US"/>
          </a:p>
        </p:txBody>
      </p:sp>
      <p:sp>
        <p:nvSpPr>
          <p:cNvPr id="5" name="Footer Placeholder 4">
            <a:extLst>
              <a:ext uri="{FF2B5EF4-FFF2-40B4-BE49-F238E27FC236}">
                <a16:creationId xmlns:a16="http://schemas.microsoft.com/office/drawing/2014/main" id="{C7321D18-703B-9345-B012-BF6AF0A5A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6A53-35FF-D942-8252-A617694EE2B2}"/>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4854C709-43EE-5845-9135-288263EDE6B9}"/>
              </a:ext>
            </a:extLst>
          </p:cNvPr>
          <p:cNvPicPr>
            <a:picLocks noChangeAspect="1"/>
          </p:cNvPicPr>
          <p:nvPr userDrawn="1"/>
        </p:nvPicPr>
        <p:blipFill>
          <a:blip r:embed="rId2"/>
          <a:stretch>
            <a:fillRect/>
          </a:stretch>
        </p:blipFill>
        <p:spPr>
          <a:xfrm>
            <a:off x="553337" y="656147"/>
            <a:ext cx="1006106" cy="1006106"/>
          </a:xfrm>
          <a:prstGeom prst="rect">
            <a:avLst/>
          </a:prstGeom>
        </p:spPr>
      </p:pic>
      <p:sp>
        <p:nvSpPr>
          <p:cNvPr id="9" name="Title 1">
            <a:extLst>
              <a:ext uri="{FF2B5EF4-FFF2-40B4-BE49-F238E27FC236}">
                <a16:creationId xmlns:a16="http://schemas.microsoft.com/office/drawing/2014/main" id="{B5B1F8E0-7672-E24C-B119-63F94E14F5DE}"/>
              </a:ext>
            </a:extLst>
          </p:cNvPr>
          <p:cNvSpPr>
            <a:spLocks noGrp="1"/>
          </p:cNvSpPr>
          <p:nvPr>
            <p:ph type="title" hasCustomPrompt="1"/>
          </p:nvPr>
        </p:nvSpPr>
        <p:spPr>
          <a:xfrm>
            <a:off x="2571366" y="989694"/>
            <a:ext cx="9272876" cy="1077935"/>
          </a:xfrm>
          <a:prstGeom prst="rect">
            <a:avLst/>
          </a:prstGeom>
        </p:spPr>
        <p:txBody>
          <a:bodyPr/>
          <a:lstStyle>
            <a:lvl1pPr>
              <a:defRPr sz="4400"/>
            </a:lvl1pPr>
          </a:lstStyle>
          <a:p>
            <a:r>
              <a:rPr lang="en-US" dirty="0"/>
              <a:t>Click To Edit Master Title Style</a:t>
            </a:r>
          </a:p>
        </p:txBody>
      </p:sp>
      <p:pic>
        <p:nvPicPr>
          <p:cNvPr id="10" name="Picture 9" descr="A picture containing text, clipart&#10;&#10;Description automatically generated">
            <a:extLst>
              <a:ext uri="{FF2B5EF4-FFF2-40B4-BE49-F238E27FC236}">
                <a16:creationId xmlns:a16="http://schemas.microsoft.com/office/drawing/2014/main" id="{BDB0E390-317A-CC45-B56B-977FA2A7778D}"/>
              </a:ext>
            </a:extLst>
          </p:cNvPr>
          <p:cNvPicPr>
            <a:picLocks noChangeAspect="1"/>
          </p:cNvPicPr>
          <p:nvPr userDrawn="1"/>
        </p:nvPicPr>
        <p:blipFill>
          <a:blip r:embed="rId3"/>
          <a:stretch>
            <a:fillRect/>
          </a:stretch>
        </p:blipFill>
        <p:spPr>
          <a:xfrm>
            <a:off x="2376689" y="422625"/>
            <a:ext cx="4002847" cy="567070"/>
          </a:xfrm>
          <a:prstGeom prst="rect">
            <a:avLst/>
          </a:prstGeom>
        </p:spPr>
      </p:pic>
    </p:spTree>
    <p:extLst>
      <p:ext uri="{BB962C8B-B14F-4D97-AF65-F5344CB8AC3E}">
        <p14:creationId xmlns:p14="http://schemas.microsoft.com/office/powerpoint/2010/main" val="137380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D0DE96C-B8E4-594B-A781-61BE3717BF4D}"/>
              </a:ext>
            </a:extLst>
          </p:cNvPr>
          <p:cNvSpPr>
            <a:spLocks noGrp="1"/>
          </p:cNvSpPr>
          <p:nvPr>
            <p:ph type="dt" sz="half" idx="10"/>
          </p:nvPr>
        </p:nvSpPr>
        <p:spPr/>
        <p:txBody>
          <a:bodyPr/>
          <a:lstStyle/>
          <a:p>
            <a:fld id="{77EAF1DD-D2A4-A345-9952-3C8A15F25AF3}" type="datetimeFigureOut">
              <a:rPr lang="en-US" smtClean="0"/>
              <a:t>4/5/2021</a:t>
            </a:fld>
            <a:endParaRPr lang="en-US"/>
          </a:p>
        </p:txBody>
      </p:sp>
      <p:sp>
        <p:nvSpPr>
          <p:cNvPr id="4" name="Footer Placeholder 3">
            <a:extLst>
              <a:ext uri="{FF2B5EF4-FFF2-40B4-BE49-F238E27FC236}">
                <a16:creationId xmlns:a16="http://schemas.microsoft.com/office/drawing/2014/main" id="{7B74FBE3-62BE-4C44-AE1A-C28017F24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F9E91-FD6B-D940-82FB-74CCED3CB539}"/>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7B09BACB-B041-E947-8C01-52E577F5A661}"/>
              </a:ext>
            </a:extLst>
          </p:cNvPr>
          <p:cNvPicPr>
            <a:picLocks noChangeAspect="1"/>
          </p:cNvPicPr>
          <p:nvPr userDrawn="1"/>
        </p:nvPicPr>
        <p:blipFill>
          <a:blip r:embed="rId2"/>
          <a:stretch>
            <a:fillRect/>
          </a:stretch>
        </p:blipFill>
        <p:spPr>
          <a:xfrm>
            <a:off x="553337" y="656147"/>
            <a:ext cx="1006106" cy="100610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4A690428-B0CE-C84C-81DA-6FF2FA1F1F07}"/>
              </a:ext>
            </a:extLst>
          </p:cNvPr>
          <p:cNvPicPr>
            <a:picLocks noChangeAspect="1"/>
          </p:cNvPicPr>
          <p:nvPr userDrawn="1"/>
        </p:nvPicPr>
        <p:blipFill>
          <a:blip r:embed="rId3"/>
          <a:stretch>
            <a:fillRect/>
          </a:stretch>
        </p:blipFill>
        <p:spPr>
          <a:xfrm>
            <a:off x="2376689" y="422625"/>
            <a:ext cx="4002847" cy="567070"/>
          </a:xfrm>
          <a:prstGeom prst="rect">
            <a:avLst/>
          </a:prstGeom>
        </p:spPr>
      </p:pic>
      <p:sp>
        <p:nvSpPr>
          <p:cNvPr id="9" name="Title 1">
            <a:extLst>
              <a:ext uri="{FF2B5EF4-FFF2-40B4-BE49-F238E27FC236}">
                <a16:creationId xmlns:a16="http://schemas.microsoft.com/office/drawing/2014/main" id="{E4F2AE6A-CC86-9544-A7EC-4361C9654E9C}"/>
              </a:ext>
            </a:extLst>
          </p:cNvPr>
          <p:cNvSpPr>
            <a:spLocks noGrp="1"/>
          </p:cNvSpPr>
          <p:nvPr>
            <p:ph type="title" hasCustomPrompt="1"/>
          </p:nvPr>
        </p:nvSpPr>
        <p:spPr>
          <a:xfrm>
            <a:off x="2571366" y="989694"/>
            <a:ext cx="9272876" cy="1077935"/>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190150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A5F9B-26D7-6C46-8396-452D91839B5B}"/>
              </a:ext>
            </a:extLst>
          </p:cNvPr>
          <p:cNvSpPr>
            <a:spLocks noGrp="1"/>
          </p:cNvSpPr>
          <p:nvPr>
            <p:ph type="dt" sz="half" idx="10"/>
          </p:nvPr>
        </p:nvSpPr>
        <p:spPr/>
        <p:txBody>
          <a:bodyPr/>
          <a:lstStyle/>
          <a:p>
            <a:fld id="{77EAF1DD-D2A4-A345-9952-3C8A15F25AF3}" type="datetimeFigureOut">
              <a:rPr lang="en-US" smtClean="0"/>
              <a:t>4/5/2021</a:t>
            </a:fld>
            <a:endParaRPr lang="en-US"/>
          </a:p>
        </p:txBody>
      </p:sp>
      <p:sp>
        <p:nvSpPr>
          <p:cNvPr id="3" name="Footer Placeholder 2">
            <a:extLst>
              <a:ext uri="{FF2B5EF4-FFF2-40B4-BE49-F238E27FC236}">
                <a16:creationId xmlns:a16="http://schemas.microsoft.com/office/drawing/2014/main" id="{CD18E3C0-5F7D-0F4F-BABF-CD54321C9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F8187-6252-EE4F-940B-BB5AB29F69D6}"/>
              </a:ext>
            </a:extLst>
          </p:cNvPr>
          <p:cNvSpPr>
            <a:spLocks noGrp="1"/>
          </p:cNvSpPr>
          <p:nvPr>
            <p:ph type="sldNum" sz="quarter" idx="12"/>
          </p:nvPr>
        </p:nvSpPr>
        <p:spPr/>
        <p:txBody>
          <a:bodyPr/>
          <a:lstStyle/>
          <a:p>
            <a:fld id="{3EB6DD6B-32BA-FE4E-A1A2-3E57E760B740}"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77E03C77-9C87-FD4B-BBFD-90AA9D8F9C6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2448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884BC65-3DCF-C04B-B949-39B31C374A67}"/>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FDA4A4D-6E82-C348-9FCD-702E0480C980}"/>
              </a:ext>
            </a:extLst>
          </p:cNvPr>
          <p:cNvSpPr>
            <a:spLocks noGrp="1"/>
          </p:cNvSpPr>
          <p:nvPr>
            <p:ph type="title"/>
          </p:nvPr>
        </p:nvSpPr>
        <p:spPr>
          <a:xfrm>
            <a:off x="2571366" y="0"/>
            <a:ext cx="9272876" cy="2318400"/>
          </a:xfrm>
          <a:prstGeom prst="rect">
            <a:avLst/>
          </a:prstGeom>
        </p:spPr>
        <p:txBody>
          <a:bodyPr vert="horz" lIns="0" tIns="0" rIns="0" bIns="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0681BC22-09CC-E34D-86B3-9F49D2AD398C}"/>
              </a:ext>
            </a:extLst>
          </p:cNvPr>
          <p:cNvSpPr>
            <a:spLocks noGrp="1"/>
          </p:cNvSpPr>
          <p:nvPr>
            <p:ph type="body" idx="1"/>
          </p:nvPr>
        </p:nvSpPr>
        <p:spPr>
          <a:xfrm>
            <a:off x="2571366" y="2592472"/>
            <a:ext cx="8782434" cy="39811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1246C7-EB32-9147-B9F9-E730A7C4CB8C}"/>
              </a:ext>
            </a:extLst>
          </p:cNvPr>
          <p:cNvSpPr>
            <a:spLocks noGrp="1"/>
          </p:cNvSpPr>
          <p:nvPr>
            <p:ph type="dt" sz="half" idx="2"/>
          </p:nvPr>
        </p:nvSpPr>
        <p:spPr>
          <a:xfrm>
            <a:off x="838200" y="71320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AF1DD-D2A4-A345-9952-3C8A15F25AF3}" type="datetimeFigureOut">
              <a:rPr lang="en-US" smtClean="0"/>
              <a:t>4/5/2021</a:t>
            </a:fld>
            <a:endParaRPr lang="en-US"/>
          </a:p>
        </p:txBody>
      </p:sp>
      <p:sp>
        <p:nvSpPr>
          <p:cNvPr id="5" name="Footer Placeholder 4">
            <a:extLst>
              <a:ext uri="{FF2B5EF4-FFF2-40B4-BE49-F238E27FC236}">
                <a16:creationId xmlns:a16="http://schemas.microsoft.com/office/drawing/2014/main" id="{9E155F73-988D-F44C-B4CE-44DDE2318446}"/>
              </a:ext>
            </a:extLst>
          </p:cNvPr>
          <p:cNvSpPr>
            <a:spLocks noGrp="1"/>
          </p:cNvSpPr>
          <p:nvPr>
            <p:ph type="ftr" sz="quarter" idx="3"/>
          </p:nvPr>
        </p:nvSpPr>
        <p:spPr>
          <a:xfrm>
            <a:off x="4038600" y="71320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831CD-165F-8341-B791-82D13C35F583}"/>
              </a:ext>
            </a:extLst>
          </p:cNvPr>
          <p:cNvSpPr>
            <a:spLocks noGrp="1"/>
          </p:cNvSpPr>
          <p:nvPr>
            <p:ph type="sldNum" sz="quarter" idx="4"/>
          </p:nvPr>
        </p:nvSpPr>
        <p:spPr>
          <a:xfrm>
            <a:off x="8610600" y="71320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DD6B-32BA-FE4E-A1A2-3E57E760B740}" type="slidenum">
              <a:rPr lang="en-US" smtClean="0"/>
              <a:t>‹#›</a:t>
            </a:fld>
            <a:endParaRPr lang="en-US"/>
          </a:p>
        </p:txBody>
      </p:sp>
    </p:spTree>
    <p:extLst>
      <p:ext uri="{BB962C8B-B14F-4D97-AF65-F5344CB8AC3E}">
        <p14:creationId xmlns:p14="http://schemas.microsoft.com/office/powerpoint/2010/main" val="3392930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600" b="1" i="0" kern="1200">
          <a:solidFill>
            <a:srgbClr val="D7F0FC"/>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5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C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C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C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C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67E1048F-40A2-7149-A862-82105ADA638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018091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E10C67-EFED-8D4B-A692-9721073B0FDA}"/>
              </a:ext>
            </a:extLst>
          </p:cNvPr>
          <p:cNvSpPr>
            <a:spLocks noGrp="1"/>
          </p:cNvSpPr>
          <p:nvPr>
            <p:ph type="subTitle" idx="1"/>
          </p:nvPr>
        </p:nvSpPr>
        <p:spPr>
          <a:xfrm>
            <a:off x="3105149" y="3874770"/>
            <a:ext cx="9086851" cy="2114867"/>
          </a:xfrm>
        </p:spPr>
        <p:txBody>
          <a:bodyPr/>
          <a:lstStyle/>
          <a:p>
            <a:r>
              <a:rPr lang="en-US" dirty="0"/>
              <a:t>Curtis Dubay</a:t>
            </a:r>
            <a:br>
              <a:rPr lang="en-US" dirty="0"/>
            </a:br>
            <a:r>
              <a:rPr lang="en-US" dirty="0"/>
              <a:t>Senior Economist, US Chamber of Commerce</a:t>
            </a:r>
            <a:br>
              <a:rPr lang="en-US" dirty="0"/>
            </a:br>
            <a:r>
              <a:rPr lang="en-US" dirty="0"/>
              <a:t>April 2021</a:t>
            </a:r>
          </a:p>
        </p:txBody>
      </p:sp>
    </p:spTree>
    <p:extLst>
      <p:ext uri="{BB962C8B-B14F-4D97-AF65-F5344CB8AC3E}">
        <p14:creationId xmlns:p14="http://schemas.microsoft.com/office/powerpoint/2010/main" val="335316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71EFA-68D6-DB43-9DE5-3D43817AF576}"/>
              </a:ext>
            </a:extLst>
          </p:cNvPr>
          <p:cNvSpPr>
            <a:spLocks noGrp="1"/>
          </p:cNvSpPr>
          <p:nvPr>
            <p:ph type="title"/>
          </p:nvPr>
        </p:nvSpPr>
        <p:spPr/>
        <p:txBody>
          <a:bodyPr/>
          <a:lstStyle/>
          <a:p>
            <a:r>
              <a:rPr lang="en-US" dirty="0"/>
              <a:t>Income is Higher </a:t>
            </a:r>
            <a:br>
              <a:rPr lang="en-US" dirty="0"/>
            </a:br>
            <a:r>
              <a:rPr lang="en-US" dirty="0"/>
              <a:t>than Before the Pandemic</a:t>
            </a:r>
          </a:p>
        </p:txBody>
      </p:sp>
      <p:graphicFrame>
        <p:nvGraphicFramePr>
          <p:cNvPr id="6" name="Chart 5">
            <a:extLst>
              <a:ext uri="{FF2B5EF4-FFF2-40B4-BE49-F238E27FC236}">
                <a16:creationId xmlns:a16="http://schemas.microsoft.com/office/drawing/2014/main" id="{F23C93BC-692E-43DC-B825-065C69E41EA2}"/>
              </a:ext>
            </a:extLst>
          </p:cNvPr>
          <p:cNvGraphicFramePr>
            <a:graphicFrameLocks noGrp="1"/>
          </p:cNvGraphicFramePr>
          <p:nvPr>
            <p:extLst>
              <p:ext uri="{D42A27DB-BD31-4B8C-83A1-F6EECF244321}">
                <p14:modId xmlns:p14="http://schemas.microsoft.com/office/powerpoint/2010/main" val="2703862686"/>
              </p:ext>
            </p:extLst>
          </p:nvPr>
        </p:nvGraphicFramePr>
        <p:xfrm>
          <a:off x="0" y="2370221"/>
          <a:ext cx="12191999" cy="4487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51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D3414-BB42-E447-819B-636B88EC3416}"/>
              </a:ext>
            </a:extLst>
          </p:cNvPr>
          <p:cNvSpPr>
            <a:spLocks noGrp="1"/>
          </p:cNvSpPr>
          <p:nvPr>
            <p:ph type="title"/>
          </p:nvPr>
        </p:nvSpPr>
        <p:spPr/>
        <p:txBody>
          <a:bodyPr/>
          <a:lstStyle/>
          <a:p>
            <a:r>
              <a:rPr lang="en-US" dirty="0"/>
              <a:t>Personal Savings Remains Elevated During Pandemic</a:t>
            </a:r>
          </a:p>
        </p:txBody>
      </p:sp>
      <p:graphicFrame>
        <p:nvGraphicFramePr>
          <p:cNvPr id="6" name="Chart 5">
            <a:extLst>
              <a:ext uri="{FF2B5EF4-FFF2-40B4-BE49-F238E27FC236}">
                <a16:creationId xmlns:a16="http://schemas.microsoft.com/office/drawing/2014/main" id="{4D60B49C-066B-424B-8230-8A74FE1E6D98}"/>
              </a:ext>
            </a:extLst>
          </p:cNvPr>
          <p:cNvGraphicFramePr>
            <a:graphicFrameLocks noGrp="1"/>
          </p:cNvGraphicFramePr>
          <p:nvPr>
            <p:extLst>
              <p:ext uri="{D42A27DB-BD31-4B8C-83A1-F6EECF244321}">
                <p14:modId xmlns:p14="http://schemas.microsoft.com/office/powerpoint/2010/main" val="306963988"/>
              </p:ext>
            </p:extLst>
          </p:nvPr>
        </p:nvGraphicFramePr>
        <p:xfrm>
          <a:off x="0" y="2286000"/>
          <a:ext cx="12192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83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1596C-03E2-CE4D-A46D-ABA757370E44}"/>
              </a:ext>
            </a:extLst>
          </p:cNvPr>
          <p:cNvSpPr>
            <a:spLocks noGrp="1"/>
          </p:cNvSpPr>
          <p:nvPr>
            <p:ph type="title"/>
          </p:nvPr>
        </p:nvSpPr>
        <p:spPr/>
        <p:txBody>
          <a:bodyPr/>
          <a:lstStyle/>
          <a:p>
            <a:r>
              <a:rPr lang="en-US" sz="3800" dirty="0"/>
              <a:t>Consumption Fell in February – Just Below Pre-Pandemic Level</a:t>
            </a:r>
          </a:p>
        </p:txBody>
      </p:sp>
      <p:graphicFrame>
        <p:nvGraphicFramePr>
          <p:cNvPr id="6" name="Chart 5">
            <a:extLst>
              <a:ext uri="{FF2B5EF4-FFF2-40B4-BE49-F238E27FC236}">
                <a16:creationId xmlns:a16="http://schemas.microsoft.com/office/drawing/2014/main" id="{4B6E793F-1913-46E2-AD1E-646BF61001E7}"/>
              </a:ext>
            </a:extLst>
          </p:cNvPr>
          <p:cNvGraphicFramePr>
            <a:graphicFrameLocks noGrp="1"/>
          </p:cNvGraphicFramePr>
          <p:nvPr>
            <p:extLst>
              <p:ext uri="{D42A27DB-BD31-4B8C-83A1-F6EECF244321}">
                <p14:modId xmlns:p14="http://schemas.microsoft.com/office/powerpoint/2010/main" val="2218071116"/>
              </p:ext>
            </p:extLst>
          </p:nvPr>
        </p:nvGraphicFramePr>
        <p:xfrm>
          <a:off x="0" y="2394284"/>
          <a:ext cx="12192000" cy="4463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25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90E7F-B272-B849-A4C7-C50FA181C152}"/>
              </a:ext>
            </a:extLst>
          </p:cNvPr>
          <p:cNvSpPr>
            <a:spLocks noGrp="1"/>
          </p:cNvSpPr>
          <p:nvPr>
            <p:ph type="title"/>
          </p:nvPr>
        </p:nvSpPr>
        <p:spPr/>
        <p:txBody>
          <a:bodyPr/>
          <a:lstStyle/>
          <a:p>
            <a:r>
              <a:rPr lang="en-US" dirty="0"/>
              <a:t>Retail Sales Above </a:t>
            </a:r>
            <a:br>
              <a:rPr lang="en-US" dirty="0"/>
            </a:br>
            <a:r>
              <a:rPr lang="en-US" dirty="0"/>
              <a:t>Pre-Pandemic Levels</a:t>
            </a:r>
          </a:p>
        </p:txBody>
      </p:sp>
      <p:graphicFrame>
        <p:nvGraphicFramePr>
          <p:cNvPr id="7" name="Chart 6">
            <a:extLst>
              <a:ext uri="{FF2B5EF4-FFF2-40B4-BE49-F238E27FC236}">
                <a16:creationId xmlns:a16="http://schemas.microsoft.com/office/drawing/2014/main" id="{76E423A5-E932-4BAC-B969-0B4EC29B23F2}"/>
              </a:ext>
            </a:extLst>
          </p:cNvPr>
          <p:cNvGraphicFramePr>
            <a:graphicFrameLocks noGrp="1"/>
          </p:cNvGraphicFramePr>
          <p:nvPr>
            <p:extLst>
              <p:ext uri="{D42A27DB-BD31-4B8C-83A1-F6EECF244321}">
                <p14:modId xmlns:p14="http://schemas.microsoft.com/office/powerpoint/2010/main" val="3701728064"/>
              </p:ext>
            </p:extLst>
          </p:nvPr>
        </p:nvGraphicFramePr>
        <p:xfrm>
          <a:off x="0" y="2346158"/>
          <a:ext cx="12191999" cy="4511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50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5BB33-5CA0-094A-BEB2-3B70B89B8AF4}"/>
              </a:ext>
            </a:extLst>
          </p:cNvPr>
          <p:cNvSpPr>
            <a:spLocks noGrp="1"/>
          </p:cNvSpPr>
          <p:nvPr>
            <p:ph type="title"/>
          </p:nvPr>
        </p:nvSpPr>
        <p:spPr/>
        <p:txBody>
          <a:bodyPr/>
          <a:lstStyle/>
          <a:p>
            <a:r>
              <a:rPr lang="en-US" sz="3400" dirty="0"/>
              <a:t>Small Business Optimism Rose for First Time in 5 Months in February</a:t>
            </a:r>
          </a:p>
        </p:txBody>
      </p:sp>
      <p:graphicFrame>
        <p:nvGraphicFramePr>
          <p:cNvPr id="8" name="Chart 7">
            <a:extLst>
              <a:ext uri="{FF2B5EF4-FFF2-40B4-BE49-F238E27FC236}">
                <a16:creationId xmlns:a16="http://schemas.microsoft.com/office/drawing/2014/main" id="{F17D48BC-85B7-48E0-B0A0-7961024FBCB5}"/>
              </a:ext>
            </a:extLst>
          </p:cNvPr>
          <p:cNvGraphicFramePr>
            <a:graphicFrameLocks noGrp="1"/>
          </p:cNvGraphicFramePr>
          <p:nvPr>
            <p:extLst>
              <p:ext uri="{D42A27DB-BD31-4B8C-83A1-F6EECF244321}">
                <p14:modId xmlns:p14="http://schemas.microsoft.com/office/powerpoint/2010/main" val="628423069"/>
              </p:ext>
            </p:extLst>
          </p:nvPr>
        </p:nvGraphicFramePr>
        <p:xfrm>
          <a:off x="0" y="2330244"/>
          <a:ext cx="12191999" cy="4527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11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91F429-FB2A-AF44-9172-786DE535F6ED}"/>
              </a:ext>
            </a:extLst>
          </p:cNvPr>
          <p:cNvSpPr>
            <a:spLocks noGrp="1"/>
          </p:cNvSpPr>
          <p:nvPr>
            <p:ph type="title"/>
          </p:nvPr>
        </p:nvSpPr>
        <p:spPr/>
        <p:txBody>
          <a:bodyPr/>
          <a:lstStyle/>
          <a:p>
            <a:r>
              <a:rPr lang="en-US" sz="3200" dirty="0"/>
              <a:t>Manufacturing Sentiment Rose in March – Well Above Pre-Pandemic Level</a:t>
            </a:r>
          </a:p>
        </p:txBody>
      </p:sp>
      <p:graphicFrame>
        <p:nvGraphicFramePr>
          <p:cNvPr id="6" name="Chart 5">
            <a:extLst>
              <a:ext uri="{FF2B5EF4-FFF2-40B4-BE49-F238E27FC236}">
                <a16:creationId xmlns:a16="http://schemas.microsoft.com/office/drawing/2014/main" id="{FA25E27C-394B-49CA-A9C5-B1E99C25D9AF}"/>
              </a:ext>
            </a:extLst>
          </p:cNvPr>
          <p:cNvGraphicFramePr>
            <a:graphicFrameLocks noGrp="1"/>
          </p:cNvGraphicFramePr>
          <p:nvPr>
            <p:extLst>
              <p:ext uri="{D42A27DB-BD31-4B8C-83A1-F6EECF244321}">
                <p14:modId xmlns:p14="http://schemas.microsoft.com/office/powerpoint/2010/main" val="3572956756"/>
              </p:ext>
            </p:extLst>
          </p:nvPr>
        </p:nvGraphicFramePr>
        <p:xfrm>
          <a:off x="0" y="2320412"/>
          <a:ext cx="12191999" cy="4537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36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642BD-350C-E443-897A-A9E8786AA2D4}"/>
              </a:ext>
            </a:extLst>
          </p:cNvPr>
          <p:cNvSpPr>
            <a:spLocks noGrp="1"/>
          </p:cNvSpPr>
          <p:nvPr>
            <p:ph type="title"/>
          </p:nvPr>
        </p:nvSpPr>
        <p:spPr/>
        <p:txBody>
          <a:bodyPr/>
          <a:lstStyle/>
          <a:p>
            <a:r>
              <a:rPr lang="en-US" dirty="0"/>
              <a:t>Services Optimism Rose Sharply in March</a:t>
            </a:r>
          </a:p>
        </p:txBody>
      </p:sp>
      <p:graphicFrame>
        <p:nvGraphicFramePr>
          <p:cNvPr id="6" name="Chart 5">
            <a:extLst>
              <a:ext uri="{FF2B5EF4-FFF2-40B4-BE49-F238E27FC236}">
                <a16:creationId xmlns:a16="http://schemas.microsoft.com/office/drawing/2014/main" id="{ADBAFDF0-AA27-4832-BE73-B29E3E451115}"/>
              </a:ext>
            </a:extLst>
          </p:cNvPr>
          <p:cNvGraphicFramePr>
            <a:graphicFrameLocks noGrp="1"/>
          </p:cNvGraphicFramePr>
          <p:nvPr>
            <p:extLst>
              <p:ext uri="{D42A27DB-BD31-4B8C-83A1-F6EECF244321}">
                <p14:modId xmlns:p14="http://schemas.microsoft.com/office/powerpoint/2010/main" val="2146321364"/>
              </p:ext>
            </p:extLst>
          </p:nvPr>
        </p:nvGraphicFramePr>
        <p:xfrm>
          <a:off x="0" y="2349909"/>
          <a:ext cx="12191999" cy="4508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11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8C964-A834-8A4B-AE6F-DEC69A39A8AE}"/>
              </a:ext>
            </a:extLst>
          </p:cNvPr>
          <p:cNvSpPr>
            <a:spLocks noGrp="1"/>
          </p:cNvSpPr>
          <p:nvPr>
            <p:ph type="title"/>
          </p:nvPr>
        </p:nvSpPr>
        <p:spPr/>
        <p:txBody>
          <a:bodyPr/>
          <a:lstStyle/>
          <a:p>
            <a:r>
              <a:rPr lang="en-US" dirty="0"/>
              <a:t>Housing Market Cooled in February</a:t>
            </a:r>
          </a:p>
        </p:txBody>
      </p:sp>
      <p:graphicFrame>
        <p:nvGraphicFramePr>
          <p:cNvPr id="6" name="Chart 5">
            <a:extLst>
              <a:ext uri="{FF2B5EF4-FFF2-40B4-BE49-F238E27FC236}">
                <a16:creationId xmlns:a16="http://schemas.microsoft.com/office/drawing/2014/main" id="{D9B4A63D-0D7A-456A-849C-3DE6AC1F03C4}"/>
              </a:ext>
            </a:extLst>
          </p:cNvPr>
          <p:cNvGraphicFramePr>
            <a:graphicFrameLocks noGrp="1"/>
          </p:cNvGraphicFramePr>
          <p:nvPr>
            <p:extLst>
              <p:ext uri="{D42A27DB-BD31-4B8C-83A1-F6EECF244321}">
                <p14:modId xmlns:p14="http://schemas.microsoft.com/office/powerpoint/2010/main" val="2352674804"/>
              </p:ext>
            </p:extLst>
          </p:nvPr>
        </p:nvGraphicFramePr>
        <p:xfrm>
          <a:off x="0" y="2379406"/>
          <a:ext cx="12191999" cy="4478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624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C05DD-38AE-6B4D-BDBB-FE976A869C44}"/>
              </a:ext>
            </a:extLst>
          </p:cNvPr>
          <p:cNvSpPr>
            <a:spLocks noGrp="1"/>
          </p:cNvSpPr>
          <p:nvPr>
            <p:ph type="title"/>
          </p:nvPr>
        </p:nvSpPr>
        <p:spPr/>
        <p:txBody>
          <a:bodyPr/>
          <a:lstStyle/>
          <a:p>
            <a:r>
              <a:rPr lang="en-US" dirty="0"/>
              <a:t>Inflation Running Below Fed’s 2 Percent Target</a:t>
            </a:r>
          </a:p>
        </p:txBody>
      </p:sp>
      <p:graphicFrame>
        <p:nvGraphicFramePr>
          <p:cNvPr id="6" name="Chart 5">
            <a:extLst>
              <a:ext uri="{FF2B5EF4-FFF2-40B4-BE49-F238E27FC236}">
                <a16:creationId xmlns:a16="http://schemas.microsoft.com/office/drawing/2014/main" id="{3B692BD7-2C62-43CD-BC51-F0CA95A4A96D}"/>
              </a:ext>
            </a:extLst>
          </p:cNvPr>
          <p:cNvGraphicFramePr>
            <a:graphicFrameLocks noGrp="1"/>
          </p:cNvGraphicFramePr>
          <p:nvPr>
            <p:extLst>
              <p:ext uri="{D42A27DB-BD31-4B8C-83A1-F6EECF244321}">
                <p14:modId xmlns:p14="http://schemas.microsoft.com/office/powerpoint/2010/main" val="874960285"/>
              </p:ext>
            </p:extLst>
          </p:nvPr>
        </p:nvGraphicFramePr>
        <p:xfrm>
          <a:off x="0" y="2359742"/>
          <a:ext cx="12192000" cy="449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48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30189-0864-754B-B06C-95103FFDB11C}"/>
              </a:ext>
            </a:extLst>
          </p:cNvPr>
          <p:cNvSpPr>
            <a:spLocks noGrp="1"/>
          </p:cNvSpPr>
          <p:nvPr>
            <p:ph type="title"/>
          </p:nvPr>
        </p:nvSpPr>
        <p:spPr/>
        <p:txBody>
          <a:bodyPr/>
          <a:lstStyle/>
          <a:p>
            <a:r>
              <a:rPr lang="en-US" dirty="0"/>
              <a:t>Consumer Rose in March - Highest in Pandemic</a:t>
            </a:r>
          </a:p>
        </p:txBody>
      </p:sp>
      <p:graphicFrame>
        <p:nvGraphicFramePr>
          <p:cNvPr id="7" name="Chart 6">
            <a:extLst>
              <a:ext uri="{FF2B5EF4-FFF2-40B4-BE49-F238E27FC236}">
                <a16:creationId xmlns:a16="http://schemas.microsoft.com/office/drawing/2014/main" id="{3DDC9C42-6FE3-4780-9B78-73E9CDB8D90C}"/>
              </a:ext>
            </a:extLst>
          </p:cNvPr>
          <p:cNvGraphicFramePr>
            <a:graphicFrameLocks noGrp="1"/>
          </p:cNvGraphicFramePr>
          <p:nvPr>
            <p:extLst>
              <p:ext uri="{D42A27DB-BD31-4B8C-83A1-F6EECF244321}">
                <p14:modId xmlns:p14="http://schemas.microsoft.com/office/powerpoint/2010/main" val="1828368403"/>
              </p:ext>
            </p:extLst>
          </p:nvPr>
        </p:nvGraphicFramePr>
        <p:xfrm>
          <a:off x="0" y="2358189"/>
          <a:ext cx="12191999" cy="4499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3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EBBC6-3E83-8645-AAA3-ED4823CA7A34}"/>
              </a:ext>
            </a:extLst>
          </p:cNvPr>
          <p:cNvSpPr>
            <a:spLocks noGrp="1"/>
          </p:cNvSpPr>
          <p:nvPr>
            <p:ph type="title"/>
          </p:nvPr>
        </p:nvSpPr>
        <p:spPr/>
        <p:txBody>
          <a:bodyPr/>
          <a:lstStyle/>
          <a:p>
            <a:r>
              <a:rPr lang="en-US" dirty="0"/>
              <a:t>Current Sentiment </a:t>
            </a:r>
            <a:br>
              <a:rPr lang="en-US" dirty="0"/>
            </a:br>
            <a:r>
              <a:rPr lang="en-US" dirty="0"/>
              <a:t>vs. Future Expectations</a:t>
            </a:r>
          </a:p>
        </p:txBody>
      </p:sp>
      <p:graphicFrame>
        <p:nvGraphicFramePr>
          <p:cNvPr id="8" name="Chart 7">
            <a:extLst>
              <a:ext uri="{FF2B5EF4-FFF2-40B4-BE49-F238E27FC236}">
                <a16:creationId xmlns:a16="http://schemas.microsoft.com/office/drawing/2014/main" id="{A5BE4F3B-A47F-4177-A79A-D90210D42FE9}"/>
              </a:ext>
            </a:extLst>
          </p:cNvPr>
          <p:cNvGraphicFramePr>
            <a:graphicFrameLocks noGrp="1"/>
          </p:cNvGraphicFramePr>
          <p:nvPr>
            <p:extLst>
              <p:ext uri="{D42A27DB-BD31-4B8C-83A1-F6EECF244321}">
                <p14:modId xmlns:p14="http://schemas.microsoft.com/office/powerpoint/2010/main" val="3058738931"/>
              </p:ext>
            </p:extLst>
          </p:nvPr>
        </p:nvGraphicFramePr>
        <p:xfrm>
          <a:off x="0" y="2310062"/>
          <a:ext cx="12191999" cy="454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72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A0449-8B6B-6A44-9C16-F1A4880E4427}"/>
              </a:ext>
            </a:extLst>
          </p:cNvPr>
          <p:cNvSpPr>
            <a:spLocks noGrp="1"/>
          </p:cNvSpPr>
          <p:nvPr>
            <p:ph type="title"/>
          </p:nvPr>
        </p:nvSpPr>
        <p:spPr/>
        <p:txBody>
          <a:bodyPr/>
          <a:lstStyle/>
          <a:p>
            <a:r>
              <a:rPr lang="en-US" sz="3600" dirty="0"/>
              <a:t>Historically High Unemployment Insurance Claims Continue</a:t>
            </a:r>
          </a:p>
        </p:txBody>
      </p:sp>
      <p:graphicFrame>
        <p:nvGraphicFramePr>
          <p:cNvPr id="4" name="Chart 3">
            <a:extLst>
              <a:ext uri="{FF2B5EF4-FFF2-40B4-BE49-F238E27FC236}">
                <a16:creationId xmlns:a16="http://schemas.microsoft.com/office/drawing/2014/main" id="{E83B8329-9D8B-47E3-BC58-7C7742120693}"/>
              </a:ext>
            </a:extLst>
          </p:cNvPr>
          <p:cNvGraphicFramePr>
            <a:graphicFrameLocks noGrp="1"/>
          </p:cNvGraphicFramePr>
          <p:nvPr>
            <p:extLst>
              <p:ext uri="{D42A27DB-BD31-4B8C-83A1-F6EECF244321}">
                <p14:modId xmlns:p14="http://schemas.microsoft.com/office/powerpoint/2010/main" val="389842694"/>
              </p:ext>
            </p:extLst>
          </p:nvPr>
        </p:nvGraphicFramePr>
        <p:xfrm>
          <a:off x="0" y="2317531"/>
          <a:ext cx="12191999" cy="4382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606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69F78-7FB2-694B-A9E6-2EF83A44648E}"/>
              </a:ext>
            </a:extLst>
          </p:cNvPr>
          <p:cNvSpPr>
            <a:spLocks noGrp="1"/>
          </p:cNvSpPr>
          <p:nvPr>
            <p:ph type="title"/>
          </p:nvPr>
        </p:nvSpPr>
        <p:spPr/>
        <p:txBody>
          <a:bodyPr/>
          <a:lstStyle/>
          <a:p>
            <a:r>
              <a:rPr lang="en-US" dirty="0"/>
              <a:t>Continuing Employment Claims Falling Steadily</a:t>
            </a:r>
          </a:p>
        </p:txBody>
      </p:sp>
      <p:graphicFrame>
        <p:nvGraphicFramePr>
          <p:cNvPr id="6" name="Chart 5">
            <a:extLst>
              <a:ext uri="{FF2B5EF4-FFF2-40B4-BE49-F238E27FC236}">
                <a16:creationId xmlns:a16="http://schemas.microsoft.com/office/drawing/2014/main" id="{0B78D421-07FE-4F6A-A012-3FC482F7B428}"/>
              </a:ext>
            </a:extLst>
          </p:cNvPr>
          <p:cNvGraphicFramePr>
            <a:graphicFrameLocks noGrp="1"/>
          </p:cNvGraphicFramePr>
          <p:nvPr>
            <p:extLst>
              <p:ext uri="{D42A27DB-BD31-4B8C-83A1-F6EECF244321}">
                <p14:modId xmlns:p14="http://schemas.microsoft.com/office/powerpoint/2010/main" val="3173154897"/>
              </p:ext>
            </p:extLst>
          </p:nvPr>
        </p:nvGraphicFramePr>
        <p:xfrm>
          <a:off x="0" y="2346158"/>
          <a:ext cx="12191999" cy="4511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84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6A8CB-A81E-0945-8060-21FC3690A9F7}"/>
              </a:ext>
            </a:extLst>
          </p:cNvPr>
          <p:cNvSpPr>
            <a:spLocks noGrp="1"/>
          </p:cNvSpPr>
          <p:nvPr>
            <p:ph type="title"/>
          </p:nvPr>
        </p:nvSpPr>
        <p:spPr/>
        <p:txBody>
          <a:bodyPr/>
          <a:lstStyle/>
          <a:p>
            <a:r>
              <a:rPr lang="en-US" dirty="0"/>
              <a:t>The Economy Added 916,000 Jobs </a:t>
            </a:r>
            <a:r>
              <a:rPr lang="en-US"/>
              <a:t>in March - the </a:t>
            </a:r>
            <a:r>
              <a:rPr lang="en-US" dirty="0"/>
              <a:t>Gap Fell</a:t>
            </a:r>
          </a:p>
        </p:txBody>
      </p:sp>
      <p:graphicFrame>
        <p:nvGraphicFramePr>
          <p:cNvPr id="5" name="Chart 4">
            <a:extLst>
              <a:ext uri="{FF2B5EF4-FFF2-40B4-BE49-F238E27FC236}">
                <a16:creationId xmlns:a16="http://schemas.microsoft.com/office/drawing/2014/main" id="{22C6FDF2-ACDA-4DE1-A560-913578B1EA8D}"/>
              </a:ext>
            </a:extLst>
          </p:cNvPr>
          <p:cNvGraphicFramePr>
            <a:graphicFrameLocks noGrp="1"/>
          </p:cNvGraphicFramePr>
          <p:nvPr>
            <p:extLst>
              <p:ext uri="{D42A27DB-BD31-4B8C-83A1-F6EECF244321}">
                <p14:modId xmlns:p14="http://schemas.microsoft.com/office/powerpoint/2010/main" val="3957285250"/>
              </p:ext>
            </p:extLst>
          </p:nvPr>
        </p:nvGraphicFramePr>
        <p:xfrm>
          <a:off x="0" y="2334126"/>
          <a:ext cx="12192000" cy="452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54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07198-5EEA-A344-9A02-5E948189AC79}"/>
              </a:ext>
            </a:extLst>
          </p:cNvPr>
          <p:cNvSpPr>
            <a:spLocks noGrp="1"/>
          </p:cNvSpPr>
          <p:nvPr>
            <p:ph type="title"/>
          </p:nvPr>
        </p:nvSpPr>
        <p:spPr/>
        <p:txBody>
          <a:bodyPr/>
          <a:lstStyle/>
          <a:p>
            <a:r>
              <a:rPr lang="en-US" dirty="0"/>
              <a:t>Economy Grew 4% </a:t>
            </a:r>
            <a:br>
              <a:rPr lang="en-US" dirty="0"/>
            </a:br>
            <a:r>
              <a:rPr lang="en-US" dirty="0"/>
              <a:t>in the 4</a:t>
            </a:r>
            <a:r>
              <a:rPr lang="en-US" baseline="30000" dirty="0"/>
              <a:t>th</a:t>
            </a:r>
            <a:r>
              <a:rPr lang="en-US" dirty="0"/>
              <a:t> Quarter of 2020</a:t>
            </a:r>
          </a:p>
        </p:txBody>
      </p:sp>
      <p:graphicFrame>
        <p:nvGraphicFramePr>
          <p:cNvPr id="6" name="Chart 5">
            <a:extLst>
              <a:ext uri="{FF2B5EF4-FFF2-40B4-BE49-F238E27FC236}">
                <a16:creationId xmlns:a16="http://schemas.microsoft.com/office/drawing/2014/main" id="{C867E205-1E24-4309-8B86-13359DA38EA6}"/>
              </a:ext>
            </a:extLst>
          </p:cNvPr>
          <p:cNvGraphicFramePr>
            <a:graphicFrameLocks noGrp="1"/>
          </p:cNvGraphicFramePr>
          <p:nvPr>
            <p:extLst>
              <p:ext uri="{D42A27DB-BD31-4B8C-83A1-F6EECF244321}">
                <p14:modId xmlns:p14="http://schemas.microsoft.com/office/powerpoint/2010/main" val="1724642777"/>
              </p:ext>
            </p:extLst>
          </p:nvPr>
        </p:nvGraphicFramePr>
        <p:xfrm>
          <a:off x="0" y="2360535"/>
          <a:ext cx="12192000" cy="4511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29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DC7FF-4834-894F-AAE2-36FFA6D3C9CE}"/>
              </a:ext>
            </a:extLst>
          </p:cNvPr>
          <p:cNvSpPr>
            <a:spLocks noGrp="1"/>
          </p:cNvSpPr>
          <p:nvPr>
            <p:ph type="title"/>
          </p:nvPr>
        </p:nvSpPr>
        <p:spPr/>
        <p:txBody>
          <a:bodyPr/>
          <a:lstStyle/>
          <a:p>
            <a:r>
              <a:rPr lang="en-US" dirty="0"/>
              <a:t>The Economy Will Grow Strongly in the Middle of 2021</a:t>
            </a:r>
          </a:p>
        </p:txBody>
      </p:sp>
      <p:graphicFrame>
        <p:nvGraphicFramePr>
          <p:cNvPr id="7" name="Chart 6">
            <a:extLst>
              <a:ext uri="{FF2B5EF4-FFF2-40B4-BE49-F238E27FC236}">
                <a16:creationId xmlns:a16="http://schemas.microsoft.com/office/drawing/2014/main" id="{40C2F686-FC51-4E62-8515-3FFE8293D476}"/>
              </a:ext>
            </a:extLst>
          </p:cNvPr>
          <p:cNvGraphicFramePr>
            <a:graphicFrameLocks noGrp="1"/>
          </p:cNvGraphicFramePr>
          <p:nvPr>
            <p:extLst>
              <p:ext uri="{D42A27DB-BD31-4B8C-83A1-F6EECF244321}">
                <p14:modId xmlns:p14="http://schemas.microsoft.com/office/powerpoint/2010/main" val="1247656183"/>
              </p:ext>
            </p:extLst>
          </p:nvPr>
        </p:nvGraphicFramePr>
        <p:xfrm>
          <a:off x="0" y="2322094"/>
          <a:ext cx="12192000" cy="4535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21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26B53-2F52-6843-82B3-F8C19D8FDEBD}"/>
              </a:ext>
            </a:extLst>
          </p:cNvPr>
          <p:cNvSpPr>
            <a:spLocks noGrp="1"/>
          </p:cNvSpPr>
          <p:nvPr>
            <p:ph type="title"/>
          </p:nvPr>
        </p:nvSpPr>
        <p:spPr/>
        <p:txBody>
          <a:bodyPr/>
          <a:lstStyle/>
          <a:p>
            <a:r>
              <a:rPr lang="en-US" dirty="0"/>
              <a:t>GDP Returns to Pre-Shock Level in 2</a:t>
            </a:r>
            <a:r>
              <a:rPr lang="en-US" baseline="30000" dirty="0"/>
              <a:t>nd</a:t>
            </a:r>
            <a:r>
              <a:rPr lang="en-US" dirty="0"/>
              <a:t> Quarter</a:t>
            </a:r>
          </a:p>
        </p:txBody>
      </p:sp>
      <p:graphicFrame>
        <p:nvGraphicFramePr>
          <p:cNvPr id="7" name="Chart 6">
            <a:extLst>
              <a:ext uri="{FF2B5EF4-FFF2-40B4-BE49-F238E27FC236}">
                <a16:creationId xmlns:a16="http://schemas.microsoft.com/office/drawing/2014/main" id="{535B7A16-9BED-404A-A307-3C77F242B9FC}"/>
              </a:ext>
            </a:extLst>
          </p:cNvPr>
          <p:cNvGraphicFramePr>
            <a:graphicFrameLocks noGrp="1"/>
          </p:cNvGraphicFramePr>
          <p:nvPr>
            <p:extLst>
              <p:ext uri="{D42A27DB-BD31-4B8C-83A1-F6EECF244321}">
                <p14:modId xmlns:p14="http://schemas.microsoft.com/office/powerpoint/2010/main" val="4011469490"/>
              </p:ext>
            </p:extLst>
          </p:nvPr>
        </p:nvGraphicFramePr>
        <p:xfrm>
          <a:off x="0" y="2322095"/>
          <a:ext cx="12192000" cy="4535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70214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914D5F71EA3A42A5394448BDA46C16" ma:contentTypeVersion="12" ma:contentTypeDescription="Create a new document." ma:contentTypeScope="" ma:versionID="36b2bdf972bd1d0d70373b526cfd8633">
  <xsd:schema xmlns:xsd="http://www.w3.org/2001/XMLSchema" xmlns:xs="http://www.w3.org/2001/XMLSchema" xmlns:p="http://schemas.microsoft.com/office/2006/metadata/properties" xmlns:ns3="5dbc4368-185a-4397-850e-8da787d095ec" xmlns:ns4="32d1138c-d0cc-4641-af51-6d111b0b7933" targetNamespace="http://schemas.microsoft.com/office/2006/metadata/properties" ma:root="true" ma:fieldsID="aa9906ca76c289c80be53b515c893b04" ns3:_="" ns4:_="">
    <xsd:import namespace="5dbc4368-185a-4397-850e-8da787d095ec"/>
    <xsd:import namespace="32d1138c-d0cc-4641-af51-6d111b0b79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bc4368-185a-4397-850e-8da787d09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d1138c-d0cc-4641-af51-6d111b0b79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392CE-CF50-49C6-87F6-538AE1793757}">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dbc4368-185a-4397-850e-8da787d095ec"/>
    <ds:schemaRef ds:uri="http://purl.org/dc/elements/1.1/"/>
    <ds:schemaRef ds:uri="32d1138c-d0cc-4641-af51-6d111b0b7933"/>
    <ds:schemaRef ds:uri="http://www.w3.org/XML/1998/namespace"/>
  </ds:schemaRefs>
</ds:datastoreItem>
</file>

<file path=customXml/itemProps2.xml><?xml version="1.0" encoding="utf-8"?>
<ds:datastoreItem xmlns:ds="http://schemas.openxmlformats.org/officeDocument/2006/customXml" ds:itemID="{2957D7B8-705F-48A7-B22B-A8B867340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bc4368-185a-4397-850e-8da787d095ec"/>
    <ds:schemaRef ds:uri="32d1138c-d0cc-4641-af51-6d111b0b7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888ED8-D828-4736-A985-404588BB90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2407</TotalTime>
  <Words>1770</Words>
  <Application>Microsoft Office PowerPoint</Application>
  <PresentationFormat>Widescreen</PresentationFormat>
  <Paragraphs>143</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Arial Black</vt:lpstr>
      <vt:lpstr>Calibri</vt:lpstr>
      <vt:lpstr>Office Theme</vt:lpstr>
      <vt:lpstr>Custom Design</vt:lpstr>
      <vt:lpstr>PowerPoint Presentation</vt:lpstr>
      <vt:lpstr>Consumer Rose in March - Highest in Pandemic</vt:lpstr>
      <vt:lpstr>Current Sentiment  vs. Future Expectations</vt:lpstr>
      <vt:lpstr>Historically High Unemployment Insurance Claims Continue</vt:lpstr>
      <vt:lpstr>Continuing Employment Claims Falling Steadily</vt:lpstr>
      <vt:lpstr>The Economy Added 916,000 Jobs in March - the Gap Fell</vt:lpstr>
      <vt:lpstr>Economy Grew 4%  in the 4th Quarter of 2020</vt:lpstr>
      <vt:lpstr>The Economy Will Grow Strongly in the Middle of 2021</vt:lpstr>
      <vt:lpstr>GDP Returns to Pre-Shock Level in 2nd Quarter</vt:lpstr>
      <vt:lpstr>Income is Higher  than Before the Pandemic</vt:lpstr>
      <vt:lpstr>Personal Savings Remains Elevated During Pandemic</vt:lpstr>
      <vt:lpstr>Consumption Fell in February – Just Below Pre-Pandemic Level</vt:lpstr>
      <vt:lpstr>Retail Sales Above  Pre-Pandemic Levels</vt:lpstr>
      <vt:lpstr>Small Business Optimism Rose for First Time in 5 Months in February</vt:lpstr>
      <vt:lpstr>Manufacturing Sentiment Rose in March – Well Above Pre-Pandemic Level</vt:lpstr>
      <vt:lpstr>Services Optimism Rose Sharply in March</vt:lpstr>
      <vt:lpstr>Housing Market Cooled in February</vt:lpstr>
      <vt:lpstr>Inflation Running Below Fed’s 2 Percent Target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 Miyoung</dc:creator>
  <cp:lastModifiedBy>Dubay, Curtis</cp:lastModifiedBy>
  <cp:revision>57</cp:revision>
  <dcterms:created xsi:type="dcterms:W3CDTF">2020-11-16T17:03:58Z</dcterms:created>
  <dcterms:modified xsi:type="dcterms:W3CDTF">2021-04-05T15:53:02Z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0x010100FD914D5F71EA3A42A5394448BDA46C16</vt:lpwstr>
  </property>
</Properties>
</file>